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4"/>
  </p:handoutMasterIdLst>
  <p:sldIdLst>
    <p:sldId id="256" r:id="rId3"/>
    <p:sldId id="285" r:id="rId5"/>
    <p:sldId id="280" r:id="rId6"/>
    <p:sldId id="284" r:id="rId7"/>
    <p:sldId id="281" r:id="rId8"/>
    <p:sldId id="360" r:id="rId9"/>
    <p:sldId id="362" r:id="rId10"/>
    <p:sldId id="509" r:id="rId11"/>
    <p:sldId id="310" r:id="rId12"/>
    <p:sldId id="326" r:id="rId13"/>
    <p:sldId id="361" r:id="rId14"/>
    <p:sldId id="307" r:id="rId15"/>
    <p:sldId id="323" r:id="rId16"/>
    <p:sldId id="304" r:id="rId17"/>
    <p:sldId id="325" r:id="rId18"/>
    <p:sldId id="308" r:id="rId19"/>
    <p:sldId id="329" r:id="rId20"/>
    <p:sldId id="508" r:id="rId21"/>
    <p:sldId id="366" r:id="rId22"/>
    <p:sldId id="364" r:id="rId23"/>
    <p:sldId id="363" r:id="rId24"/>
    <p:sldId id="286" r:id="rId25"/>
    <p:sldId id="511" r:id="rId26"/>
    <p:sldId id="324" r:id="rId27"/>
    <p:sldId id="512" r:id="rId28"/>
    <p:sldId id="367" r:id="rId29"/>
    <p:sldId id="296" r:id="rId30"/>
    <p:sldId id="322" r:id="rId31"/>
    <p:sldId id="312" r:id="rId32"/>
    <p:sldId id="513" r:id="rId33"/>
    <p:sldId id="516" r:id="rId34"/>
    <p:sldId id="515" r:id="rId35"/>
    <p:sldId id="510" r:id="rId36"/>
    <p:sldId id="652" r:id="rId37"/>
    <p:sldId id="653" r:id="rId38"/>
    <p:sldId id="654" r:id="rId39"/>
    <p:sldId id="655" r:id="rId40"/>
    <p:sldId id="656" r:id="rId41"/>
    <p:sldId id="657" r:id="rId42"/>
    <p:sldId id="658" r:id="rId43"/>
    <p:sldId id="659" r:id="rId44"/>
    <p:sldId id="660" r:id="rId45"/>
    <p:sldId id="661" r:id="rId46"/>
    <p:sldId id="664" r:id="rId47"/>
    <p:sldId id="665" r:id="rId48"/>
    <p:sldId id="668" r:id="rId49"/>
    <p:sldId id="670" r:id="rId50"/>
    <p:sldId id="671" r:id="rId51"/>
    <p:sldId id="672" r:id="rId52"/>
    <p:sldId id="673" r:id="rId53"/>
    <p:sldId id="674" r:id="rId54"/>
    <p:sldId id="675" r:id="rId55"/>
    <p:sldId id="676" r:id="rId56"/>
    <p:sldId id="677" r:id="rId57"/>
    <p:sldId id="586" r:id="rId58"/>
    <p:sldId id="694" r:id="rId59"/>
    <p:sldId id="695" r:id="rId60"/>
    <p:sldId id="696" r:id="rId61"/>
    <p:sldId id="697" r:id="rId62"/>
    <p:sldId id="698" r:id="rId63"/>
    <p:sldId id="699" r:id="rId64"/>
    <p:sldId id="700" r:id="rId65"/>
    <p:sldId id="701" r:id="rId66"/>
    <p:sldId id="702" r:id="rId67"/>
    <p:sldId id="703" r:id="rId68"/>
    <p:sldId id="704" r:id="rId69"/>
    <p:sldId id="705" r:id="rId70"/>
    <p:sldId id="706" r:id="rId71"/>
    <p:sldId id="707" r:id="rId72"/>
    <p:sldId id="693" r:id="rId73"/>
  </p:sldIdLst>
  <p:sldSz cx="20104100" cy="11461750"/>
  <p:notesSz cx="10234295"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9" autoAdjust="0"/>
    <p:restoredTop sz="69441" autoAdjust="0"/>
  </p:normalViewPr>
  <p:slideViewPr>
    <p:cSldViewPr>
      <p:cViewPr varScale="1">
        <p:scale>
          <a:sx n="53" d="100"/>
          <a:sy n="53" d="100"/>
        </p:scale>
        <p:origin x="904" y="176"/>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4" Type="http://schemas.openxmlformats.org/officeDocument/2006/relationships/hyperlink" Target="https://qcon.infoq.cn/2018/shanghai/" TargetMode="External"/><Relationship Id="rId3" Type="http://schemas.openxmlformats.org/officeDocument/2006/relationships/hyperlink" Target="https://www.infoq.cn/article/IHfKjKdmyZcLv3PjkCom"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4" Type="http://schemas.openxmlformats.org/officeDocument/2006/relationships/hyperlink" Target="https://www.jianshu.com/p/bc1aac28fcdf" TargetMode="External"/><Relationship Id="rId3" Type="http://schemas.openxmlformats.org/officeDocument/2006/relationships/hyperlink" Target="https://www.jianshu.com/p/276698f13258"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199it.com/archives/959527.html"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ifnews.com/article/45537"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en-US" altLang="zh-CN" dirty="0"/>
              <a:t>Facebook</a:t>
            </a:r>
            <a:r>
              <a:rPr kumimoji="1" lang="zh-CN" altLang="en-US" dirty="0"/>
              <a:t>公司的两个关键词：使命感驱动、黑客精神，它是一家年轻的公司，</a:t>
            </a:r>
            <a:r>
              <a:rPr kumimoji="1" lang="en-US" altLang="zh-CN" dirty="0"/>
              <a:t>2004</a:t>
            </a:r>
            <a:r>
              <a:rPr kumimoji="1" lang="zh-CN" altLang="en-US" dirty="0"/>
              <a:t>年成立，到今天也只有</a:t>
            </a:r>
            <a:r>
              <a:rPr kumimoji="1" lang="en-US" altLang="zh-CN" dirty="0"/>
              <a:t>15</a:t>
            </a:r>
            <a:r>
              <a:rPr kumimoji="1" lang="zh-CN" altLang="en-US" dirty="0"/>
              <a:t>岁，从一出生就备受世界关注。扎克伯格是</a:t>
            </a:r>
            <a:r>
              <a:rPr kumimoji="1" lang="en-US" altLang="zh-CN" dirty="0" err="1"/>
              <a:t>facebook</a:t>
            </a:r>
            <a:r>
              <a:rPr kumimoji="1" lang="zh-CN" altLang="en-US" dirty="0"/>
              <a:t>的灵魂，在技术上有着比尔盖茨一样的天才能力，在对产品的敏锐度和判断力上，有有着乔布斯一样的精准独到，也被广泛认为是乔布斯的接班人。</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核心产品：信息流</a:t>
            </a:r>
            <a:endParaRPr lang="en-US" altLang="zh-CN" sz="700" dirty="0"/>
          </a:p>
          <a:p>
            <a:r>
              <a:rPr lang="en-US" altLang="zh-CN" sz="700" dirty="0"/>
              <a:t>--</a:t>
            </a:r>
            <a:r>
              <a:rPr lang="zh-CN" altLang="en-US" sz="700" dirty="0"/>
              <a:t>群组  </a:t>
            </a:r>
            <a:r>
              <a:rPr lang="en-US" altLang="zh-CN" sz="700" dirty="0"/>
              <a:t>(</a:t>
            </a:r>
            <a:r>
              <a:rPr lang="zh-CN" altLang="en-US" sz="700" dirty="0"/>
              <a:t>左</a:t>
            </a:r>
            <a:r>
              <a:rPr lang="en-US" altLang="zh-CN" sz="700" dirty="0"/>
              <a:t>1)</a:t>
            </a:r>
            <a:endParaRPr lang="en-US" altLang="zh-CN" sz="700" dirty="0"/>
          </a:p>
          <a:p>
            <a:r>
              <a:rPr lang="en-US" altLang="zh-CN" sz="700" dirty="0"/>
              <a:t>--</a:t>
            </a:r>
            <a:r>
              <a:rPr lang="en-US" altLang="zh-CN" sz="700" dirty="0" err="1"/>
              <a:t>facebook</a:t>
            </a:r>
            <a:r>
              <a:rPr lang="en-US" altLang="zh-CN" sz="700" dirty="0"/>
              <a:t>—logo f</a:t>
            </a:r>
            <a:r>
              <a:rPr lang="zh-CN" altLang="en-US" sz="700" dirty="0"/>
              <a:t>（左</a:t>
            </a:r>
            <a:r>
              <a:rPr lang="en-US" altLang="zh-CN" sz="700" dirty="0"/>
              <a:t>3</a:t>
            </a:r>
            <a:r>
              <a:rPr lang="zh-CN" altLang="en-US" sz="700" dirty="0"/>
              <a:t>）</a:t>
            </a:r>
            <a:r>
              <a:rPr lang="zh-CN" altLang="en-US" sz="700" b="1" dirty="0"/>
              <a:t>相当于微博</a:t>
            </a:r>
            <a:endParaRPr lang="en-US" altLang="zh-CN" sz="700" b="1" dirty="0"/>
          </a:p>
          <a:p>
            <a:r>
              <a:rPr lang="en-US" altLang="zh-CN" sz="700" dirty="0"/>
              <a:t>--Instagram </a:t>
            </a:r>
            <a:r>
              <a:rPr lang="zh-CN" altLang="en-US" sz="700" dirty="0"/>
              <a:t>（照片墙）是一个具有图片以及短视频分享功能的社交应用。 </a:t>
            </a:r>
            <a:r>
              <a:rPr lang="en-US" altLang="zh-CN" sz="700" dirty="0"/>
              <a:t>2012</a:t>
            </a:r>
            <a:r>
              <a:rPr lang="zh-CN" altLang="en-US" sz="700" dirty="0"/>
              <a:t>年收购  （左</a:t>
            </a:r>
            <a:r>
              <a:rPr lang="en-US" altLang="zh-CN" sz="700" dirty="0"/>
              <a:t>5</a:t>
            </a:r>
            <a:r>
              <a:rPr lang="zh-CN" altLang="en-US" sz="700" dirty="0"/>
              <a:t>）</a:t>
            </a:r>
            <a:r>
              <a:rPr lang="en-US" altLang="zh-CN" sz="700" dirty="0"/>
              <a:t>--10</a:t>
            </a:r>
            <a:r>
              <a:rPr lang="zh-CN" altLang="en-US" sz="700" dirty="0"/>
              <a:t>亿美元，超过</a:t>
            </a:r>
            <a:r>
              <a:rPr lang="en-US" altLang="zh-CN" sz="700" dirty="0"/>
              <a:t>1</a:t>
            </a:r>
            <a:r>
              <a:rPr lang="zh-CN" altLang="en-US" sz="700" dirty="0"/>
              <a:t>亿名用户，只有</a:t>
            </a:r>
            <a:r>
              <a:rPr lang="en-US" altLang="zh-CN" sz="700" dirty="0"/>
              <a:t>13</a:t>
            </a:r>
            <a:r>
              <a:rPr lang="zh-CN" altLang="en-US" sz="700" dirty="0"/>
              <a:t>名员工，</a:t>
            </a:r>
            <a:r>
              <a:rPr lang="zh-CN" altLang="en-US" sz="700" b="1" dirty="0"/>
              <a:t>相当于美图秀秀</a:t>
            </a:r>
            <a:endParaRPr lang="en-US" altLang="zh-CN" sz="700" b="1" dirty="0"/>
          </a:p>
          <a:p>
            <a:r>
              <a:rPr lang="en-US" altLang="zh-CN" sz="700" dirty="0"/>
              <a:t>--</a:t>
            </a:r>
            <a:r>
              <a:rPr lang="en-US" altLang="zh-CN" sz="700" dirty="0" err="1"/>
              <a:t>WhatsApp</a:t>
            </a:r>
            <a:r>
              <a:rPr lang="zh-CN" altLang="en-US" sz="700" dirty="0"/>
              <a:t>：全球最大的移动通讯应用。</a:t>
            </a:r>
            <a:r>
              <a:rPr lang="en-US" altLang="zh-CN" sz="700" dirty="0"/>
              <a:t>2014</a:t>
            </a:r>
            <a:r>
              <a:rPr lang="zh-CN" altLang="en-US" sz="700" dirty="0"/>
              <a:t>年收购  （左</a:t>
            </a:r>
            <a:r>
              <a:rPr lang="en-US" altLang="zh-CN" sz="700" dirty="0"/>
              <a:t>2</a:t>
            </a:r>
            <a:r>
              <a:rPr lang="zh-CN" altLang="en-US" sz="700" dirty="0"/>
              <a:t>），</a:t>
            </a:r>
            <a:r>
              <a:rPr lang="zh-CN" altLang="en-US" sz="700" b="1" dirty="0"/>
              <a:t>相当于微信</a:t>
            </a:r>
            <a:r>
              <a:rPr lang="zh-CN" altLang="en-US" sz="700" dirty="0"/>
              <a:t>；</a:t>
            </a:r>
            <a:endParaRPr lang="en-US" altLang="zh-CN" sz="700" dirty="0"/>
          </a:p>
          <a:p>
            <a:r>
              <a:rPr lang="en-US" altLang="zh-CN" sz="700" dirty="0"/>
              <a:t>--Messenger</a:t>
            </a:r>
            <a:r>
              <a:rPr lang="zh-CN" altLang="en-US" sz="700" dirty="0"/>
              <a:t>：增长最快的移动通讯平台；  </a:t>
            </a:r>
            <a:r>
              <a:rPr lang="en-US" altLang="zh-CN" sz="700" dirty="0"/>
              <a:t>2011</a:t>
            </a:r>
            <a:r>
              <a:rPr lang="zh-CN" altLang="en-US" sz="700" dirty="0"/>
              <a:t>年，</a:t>
            </a:r>
            <a:r>
              <a:rPr lang="en-US" altLang="zh-CN" sz="700" dirty="0"/>
              <a:t>FB</a:t>
            </a:r>
            <a:r>
              <a:rPr lang="zh-CN" altLang="en-US" sz="700" dirty="0"/>
              <a:t>推出； </a:t>
            </a:r>
            <a:r>
              <a:rPr lang="en-US" altLang="zh-CN" sz="700" dirty="0"/>
              <a:t>Messenger</a:t>
            </a:r>
            <a:r>
              <a:rPr lang="zh-CN" altLang="en-US" sz="700" dirty="0"/>
              <a:t>平台战略；（左</a:t>
            </a:r>
            <a:r>
              <a:rPr lang="en-US" altLang="zh-CN" sz="700" dirty="0"/>
              <a:t>4</a:t>
            </a:r>
            <a:r>
              <a:rPr lang="zh-CN" altLang="en-US" sz="700" dirty="0"/>
              <a:t>）</a:t>
            </a:r>
            <a:r>
              <a:rPr lang="zh-CN" altLang="en-US" sz="700" b="1" dirty="0"/>
              <a:t>相当于</a:t>
            </a:r>
            <a:r>
              <a:rPr lang="en-US" altLang="zh-CN" sz="700" b="1" dirty="0"/>
              <a:t>QQ(</a:t>
            </a:r>
            <a:r>
              <a:rPr lang="zh-CN" altLang="en-US" sz="700" b="1" dirty="0"/>
              <a:t>即时通信）</a:t>
            </a:r>
            <a:endParaRPr lang="en-US" altLang="zh-CN" sz="700" b="1" dirty="0"/>
          </a:p>
          <a:p>
            <a:r>
              <a:rPr lang="en-US" altLang="zh-CN" sz="700" dirty="0"/>
              <a:t>--VR:</a:t>
            </a:r>
            <a:r>
              <a:rPr lang="zh-CN" altLang="en-US" sz="700" dirty="0"/>
              <a:t>下一代社交平台； </a:t>
            </a:r>
            <a:r>
              <a:rPr lang="en-US" altLang="zh-CN" sz="700" dirty="0"/>
              <a:t>2014</a:t>
            </a:r>
            <a:r>
              <a:rPr lang="zh-CN" altLang="en-US" sz="700" dirty="0"/>
              <a:t>年收购</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700" dirty="0"/>
              <a:t>链接地址：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a:t>Facebook</a:t>
            </a:r>
            <a:r>
              <a:rPr lang="zh-CN" altLang="en-US" sz="700" dirty="0"/>
              <a:t>约</a:t>
            </a:r>
            <a:r>
              <a:rPr lang="en-US" altLang="zh-CN" sz="700" dirty="0"/>
              <a:t>90%</a:t>
            </a:r>
            <a:r>
              <a:rPr lang="zh-CN" altLang="en-US" sz="700" dirty="0"/>
              <a:t>的收入来自广告销售，该公司的毛利率达到惊人的</a:t>
            </a:r>
            <a:r>
              <a:rPr lang="en-US" altLang="zh-CN" sz="700" dirty="0"/>
              <a:t>87%</a:t>
            </a:r>
            <a:r>
              <a:rPr lang="zh-CN" altLang="en-US" sz="700" dirty="0"/>
              <a:t>，该毛利率使</a:t>
            </a:r>
            <a:r>
              <a:rPr lang="en-US" altLang="zh-CN" sz="700" dirty="0" err="1"/>
              <a:t>facebook</a:t>
            </a:r>
            <a:r>
              <a:rPr lang="zh-CN" altLang="en-US" sz="700" dirty="0"/>
              <a:t>能重金投资与人才和技术，它还让扎克伯格能进行精明且昂贵的收购（比如收购</a:t>
            </a:r>
            <a:r>
              <a:rPr lang="en-US" altLang="zh-CN" sz="700" dirty="0"/>
              <a:t>Instagram</a:t>
            </a:r>
            <a:r>
              <a:rPr lang="zh-CN" altLang="en-US" sz="700" dirty="0"/>
              <a:t>和</a:t>
            </a:r>
            <a:r>
              <a:rPr lang="en-US" altLang="zh-CN" sz="700" dirty="0" err="1"/>
              <a:t>whatsApp</a:t>
            </a:r>
            <a:r>
              <a:rPr lang="zh-CN" altLang="en-US" sz="700" dirty="0"/>
              <a:t>）</a:t>
            </a:r>
            <a:r>
              <a:rPr lang="en-US" altLang="zh-CN" sz="700" dirty="0"/>
              <a:t>,</a:t>
            </a:r>
            <a:r>
              <a:rPr lang="zh-CN" altLang="en-US" sz="700" dirty="0"/>
              <a:t>从而成为移动端和桌面端社交网络的主导者。移动端的广告收入占</a:t>
            </a:r>
            <a:r>
              <a:rPr lang="en-US" altLang="zh-CN" sz="700" dirty="0" err="1"/>
              <a:t>facebook</a:t>
            </a:r>
            <a:r>
              <a:rPr lang="zh-CN" altLang="en-US" sz="700" dirty="0"/>
              <a:t>广告收入的</a:t>
            </a:r>
            <a:r>
              <a:rPr lang="en-US" altLang="zh-CN" sz="700" dirty="0"/>
              <a:t>81%</a:t>
            </a:r>
            <a:r>
              <a:rPr lang="zh-CN" altLang="en-US" sz="700" dirty="0"/>
              <a:t>。</a:t>
            </a:r>
            <a:endParaRPr lang="en-US" altLang="zh-CN" sz="700" dirty="0"/>
          </a:p>
          <a:p>
            <a:r>
              <a:rPr lang="en-US" altLang="zh-CN" sz="700" dirty="0"/>
              <a:t>Facebook</a:t>
            </a:r>
            <a:r>
              <a:rPr lang="zh-CN" altLang="en-US" sz="700" dirty="0"/>
              <a:t>通过开发算法阻截了不当内容，并学习推特的广告信息模式，将广告融入</a:t>
            </a:r>
            <a:r>
              <a:rPr lang="en-US" altLang="zh-CN" sz="700" dirty="0" err="1"/>
              <a:t>facebook</a:t>
            </a:r>
            <a:r>
              <a:rPr lang="zh-CN" altLang="en-US" sz="700" dirty="0"/>
              <a:t>消息推送。消息推送模式对于移动端业务创收尤为有效。</a:t>
            </a:r>
            <a:endParaRPr lang="zh-CN" altLang="en-US"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Facebook</a:t>
            </a:r>
            <a:r>
              <a:rPr lang="zh-CN" altLang="en-US" dirty="0"/>
              <a:t>是一个经典的闪电式扩张案例。其成立最初几年的年收入增长率分别为：</a:t>
            </a:r>
            <a:r>
              <a:rPr lang="en-US" altLang="zh-CN" dirty="0"/>
              <a:t>2150%</a:t>
            </a:r>
            <a:r>
              <a:rPr lang="zh-CN" altLang="en-US" dirty="0"/>
              <a:t>，</a:t>
            </a:r>
            <a:r>
              <a:rPr lang="en-US" altLang="zh-CN" dirty="0"/>
              <a:t>433%</a:t>
            </a:r>
            <a:r>
              <a:rPr lang="zh-CN" altLang="en-US" dirty="0"/>
              <a:t>和</a:t>
            </a:r>
            <a:r>
              <a:rPr lang="en-US" altLang="zh-CN" dirty="0"/>
              <a:t>219%</a:t>
            </a:r>
            <a:r>
              <a:rPr lang="zh-CN" altLang="en-US" dirty="0"/>
              <a:t>，收入从零增长到</a:t>
            </a:r>
            <a:r>
              <a:rPr lang="en-US" altLang="zh-CN" dirty="0"/>
              <a:t>2007</a:t>
            </a:r>
            <a:r>
              <a:rPr lang="zh-CN" altLang="en-US" dirty="0"/>
              <a:t>的</a:t>
            </a:r>
            <a:r>
              <a:rPr lang="en-US" altLang="zh-CN" dirty="0"/>
              <a:t>1.53</a:t>
            </a:r>
            <a:r>
              <a:rPr lang="zh-CN" altLang="en-US" dirty="0"/>
              <a:t>亿美元。（病毒式传播</a:t>
            </a:r>
            <a:r>
              <a:rPr lang="en-US" altLang="zh-CN" dirty="0"/>
              <a:t>—</a:t>
            </a:r>
            <a:r>
              <a:rPr lang="zh-CN" altLang="en-US" dirty="0"/>
              <a:t>直接网络效应。）</a:t>
            </a:r>
            <a:endParaRPr lang="en-US" altLang="zh-CN" dirty="0"/>
          </a:p>
          <a:p>
            <a:r>
              <a:rPr lang="zh-CN" altLang="en-US" dirty="0"/>
              <a:t>然后，这家公司经历了一次关键转型，由于货币化和从桌面端到移动端的转变都不顺利，</a:t>
            </a:r>
            <a:r>
              <a:rPr lang="en-US" altLang="zh-CN" dirty="0" err="1"/>
              <a:t>facebook</a:t>
            </a:r>
            <a:r>
              <a:rPr lang="zh-CN" altLang="en-US" dirty="0"/>
              <a:t>的增长率跌入两位数范围，幸运的是，</a:t>
            </a:r>
            <a:r>
              <a:rPr lang="en-US" altLang="zh-CN" dirty="0"/>
              <a:t>Facebook</a:t>
            </a:r>
            <a:r>
              <a:rPr lang="zh-CN" altLang="en-US" dirty="0"/>
              <a:t>的创始人扎克伯克，实施了</a:t>
            </a:r>
            <a:endParaRPr lang="en-US" altLang="zh-CN" dirty="0"/>
          </a:p>
          <a:p>
            <a:r>
              <a:rPr lang="zh-CN" altLang="en-US" dirty="0"/>
              <a:t>两项重要举措：</a:t>
            </a:r>
            <a:endParaRPr lang="en-US" altLang="zh-CN" dirty="0"/>
          </a:p>
          <a:p>
            <a:r>
              <a:rPr lang="zh-CN" altLang="en-US" dirty="0"/>
              <a:t>他亲自领导了从桌面端有限到移动端优先的转变；</a:t>
            </a:r>
            <a:endParaRPr lang="en-US" altLang="zh-CN" dirty="0"/>
          </a:p>
          <a:p>
            <a:r>
              <a:rPr lang="zh-CN" altLang="en-US" dirty="0"/>
              <a:t>聘请了谢丽尔</a:t>
            </a:r>
            <a:r>
              <a:rPr lang="en-US" altLang="zh-CN" dirty="0"/>
              <a:t>·</a:t>
            </a:r>
            <a:r>
              <a:rPr lang="zh-CN" altLang="en-US" dirty="0"/>
              <a:t>桑德伯格担任该公司的首席运营官，后者将脸书打造成了广告营销巨头。</a:t>
            </a:r>
            <a:endParaRPr lang="en-US" altLang="zh-CN" dirty="0"/>
          </a:p>
          <a:p>
            <a:endParaRPr lang="en-US" altLang="zh-CN" dirty="0"/>
          </a:p>
          <a:p>
            <a:r>
              <a:rPr lang="en-US" altLang="zh-CN" dirty="0"/>
              <a:t>Facebook</a:t>
            </a:r>
            <a:r>
              <a:rPr lang="zh-CN" altLang="en-US" dirty="0"/>
              <a:t>的增长率回升至三位数。到</a:t>
            </a:r>
            <a:r>
              <a:rPr lang="en-US" altLang="zh-CN" dirty="0"/>
              <a:t>2010</a:t>
            </a:r>
            <a:r>
              <a:rPr lang="zh-CN" altLang="en-US" dirty="0"/>
              <a:t>年，</a:t>
            </a:r>
            <a:r>
              <a:rPr lang="en-US" altLang="zh-CN" dirty="0" err="1"/>
              <a:t>facebook</a:t>
            </a:r>
            <a:r>
              <a:rPr lang="zh-CN" altLang="en-US" dirty="0"/>
              <a:t>的收入超过</a:t>
            </a:r>
            <a:r>
              <a:rPr lang="en-US" altLang="zh-CN" dirty="0"/>
              <a:t>20</a:t>
            </a:r>
            <a:r>
              <a:rPr lang="zh-CN" altLang="en-US" dirty="0"/>
              <a:t>亿美元。</a:t>
            </a:r>
            <a:endParaRPr lang="en-US" altLang="zh-CN" dirty="0"/>
          </a:p>
          <a:p>
            <a:endParaRPr lang="en-US" altLang="zh-CN" dirty="0"/>
          </a:p>
          <a:p>
            <a:endParaRPr lang="en-US" altLang="zh-CN" dirty="0"/>
          </a:p>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endParaRPr lang="zh-CN" altLang="en-US" sz="700" dirty="0"/>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endParaRPr lang="en-US" altLang="zh-CN" sz="700" dirty="0"/>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endParaRPr lang="zh-CN" altLang="en-US" sz="700" dirty="0"/>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数据源：</a:t>
            </a:r>
            <a:r>
              <a:rPr lang="en-US" altLang="zh-CN" dirty="0">
                <a:hlinkClick r:id="rId3"/>
              </a:rPr>
              <a:t>http://www.199it.com/archives/959527.html</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8</a:t>
            </a:r>
            <a:r>
              <a:rPr lang="zh-CN" altLang="en-US" dirty="0"/>
              <a:t>个字母</a:t>
            </a:r>
            <a:endParaRPr lang="en-US" altLang="zh-CN" dirty="0"/>
          </a:p>
          <a:p>
            <a:r>
              <a:rPr lang="en-US" altLang="zh-CN" dirty="0"/>
              <a:t>2</a:t>
            </a:r>
            <a:r>
              <a:rPr lang="zh-CN" altLang="en-US" dirty="0"/>
              <a:t>、</a:t>
            </a:r>
            <a:r>
              <a:rPr lang="en-US" altLang="zh-CN" dirty="0"/>
              <a:t>Facebook</a:t>
            </a:r>
            <a:r>
              <a:rPr lang="zh-CN" altLang="en-US" dirty="0"/>
              <a:t>的最初想法是在</a:t>
            </a:r>
            <a:r>
              <a:rPr lang="en-US" altLang="zh-CN" dirty="0"/>
              <a:t>F8</a:t>
            </a:r>
            <a:r>
              <a:rPr lang="zh-CN" altLang="en-US" dirty="0"/>
              <a:t>大会最后都有</a:t>
            </a:r>
            <a:r>
              <a:rPr lang="en-US" altLang="zh-CN" dirty="0"/>
              <a:t>8</a:t>
            </a:r>
            <a:r>
              <a:rPr lang="zh-CN" altLang="en-US" dirty="0"/>
              <a:t>个小时的黑客马拉松活动。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在互联网行业里，做个</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年计划没什么意义，每走一步，形势都会发生变化。所以我们只会为未来</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个月制定完美的计划，作为未来</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年的一部分。</a:t>
            </a:r>
            <a:endParaRPr lang="en-US" altLang="zh-CN" dirty="0"/>
          </a:p>
          <a:p>
            <a:r>
              <a:rPr lang="en-US" altLang="zh-CN" dirty="0"/>
              <a:t>2016</a:t>
            </a:r>
            <a:r>
              <a:rPr lang="zh-CN" altLang="en-US" dirty="0"/>
              <a:t>年的十年路标规划图；</a:t>
            </a:r>
            <a:endParaRPr lang="en-US" altLang="zh-CN" dirty="0"/>
          </a:p>
          <a:p>
            <a:r>
              <a:rPr lang="zh-CN" altLang="en-US" dirty="0"/>
              <a:t>参考资料：</a:t>
            </a:r>
            <a:r>
              <a:rPr lang="en-US" altLang="zh-CN" u="sng" dirty="0">
                <a:solidFill>
                  <a:srgbClr val="0070C0"/>
                </a:solidFill>
              </a:rPr>
              <a:t>https://mp.weixin.qq.com/s/pN9ikTv77RxWth2F6gHlYg</a:t>
            </a:r>
            <a:endParaRPr lang="en-US" altLang="zh-CN" u="sng" dirty="0">
              <a:solidFill>
                <a:srgbClr val="0070C0"/>
              </a:solidFill>
            </a:endParaRPr>
          </a:p>
          <a:p>
            <a:r>
              <a:rPr lang="en-US" altLang="zh-CN" dirty="0"/>
              <a:t>Facebook</a:t>
            </a:r>
            <a:r>
              <a:rPr lang="zh-CN" altLang="en-US" dirty="0"/>
              <a:t>绘制了十年蓝图，从虚拟现实</a:t>
            </a:r>
            <a:r>
              <a:rPr lang="en-US" altLang="zh-CN" dirty="0"/>
              <a:t>/</a:t>
            </a:r>
            <a:r>
              <a:rPr lang="zh-CN" altLang="en-US" dirty="0"/>
              <a:t>增强现实起步，到发展人工智能再到联通全球的实现。</a:t>
            </a:r>
            <a:endParaRPr lang="en-US" altLang="zh-CN" dirty="0"/>
          </a:p>
          <a:p>
            <a:r>
              <a:rPr lang="zh-CN" altLang="en-US" dirty="0"/>
              <a:t>未来看点：</a:t>
            </a:r>
            <a:endParaRPr lang="en-US" altLang="zh-CN" dirty="0"/>
          </a:p>
          <a:p>
            <a:r>
              <a:rPr lang="zh-CN" altLang="en-US" dirty="0"/>
              <a:t>人工智能</a:t>
            </a:r>
            <a:r>
              <a:rPr lang="en-US" altLang="zh-CN" dirty="0"/>
              <a:t>1-Messenger</a:t>
            </a:r>
            <a:r>
              <a:rPr lang="zh-CN" altLang="en-US" dirty="0"/>
              <a:t>聊天机器人助手；</a:t>
            </a:r>
            <a:endParaRPr lang="en-US" altLang="zh-CN" dirty="0"/>
          </a:p>
          <a:p>
            <a:r>
              <a:rPr lang="zh-CN" altLang="en-US" dirty="0"/>
              <a:t>人工智能</a:t>
            </a:r>
            <a:r>
              <a:rPr lang="en-US" altLang="zh-CN" dirty="0"/>
              <a:t>2</a:t>
            </a:r>
            <a:r>
              <a:rPr lang="zh-CN" altLang="en-US" dirty="0"/>
              <a:t>：让搜索更便捷；</a:t>
            </a:r>
            <a:endParaRPr lang="en-US" altLang="zh-CN" dirty="0"/>
          </a:p>
          <a:p>
            <a:r>
              <a:rPr lang="en-US" altLang="zh-CN" dirty="0"/>
              <a:t>360</a:t>
            </a:r>
            <a:r>
              <a:rPr lang="zh-CN" altLang="en-US" dirty="0"/>
              <a:t>度视频技术</a:t>
            </a:r>
            <a:r>
              <a:rPr lang="en-US" altLang="zh-CN" dirty="0"/>
              <a:t>—Surround 360;</a:t>
            </a:r>
            <a:endParaRPr lang="en-US" altLang="zh-CN" dirty="0"/>
          </a:p>
          <a:p>
            <a:r>
              <a:rPr lang="en-US" altLang="zh-CN" dirty="0"/>
              <a:t>VR-Oculus</a:t>
            </a:r>
            <a:endParaRPr lang="en-US" altLang="zh-CN" dirty="0"/>
          </a:p>
          <a:p>
            <a:r>
              <a:rPr lang="zh-CN" altLang="en-US" dirty="0"/>
              <a:t>硬件研发实验室</a:t>
            </a:r>
            <a:r>
              <a:rPr lang="en-US" altLang="zh-CN" dirty="0"/>
              <a:t>—Building 8</a:t>
            </a:r>
            <a:endParaRPr lang="en-US" altLang="zh-CN" dirty="0"/>
          </a:p>
          <a:p>
            <a:r>
              <a:rPr lang="zh-CN" altLang="en-US" dirty="0"/>
              <a:t>互联网基础建设</a:t>
            </a:r>
            <a:r>
              <a:rPr lang="en-US" altLang="zh-CN" dirty="0"/>
              <a:t>—</a:t>
            </a:r>
            <a:r>
              <a:rPr lang="zh-CN" altLang="en-US" dirty="0"/>
              <a:t>高速光纤宽带</a:t>
            </a:r>
            <a:r>
              <a:rPr lang="en-US" altLang="zh-CN" dirty="0"/>
              <a:t>+</a:t>
            </a:r>
            <a:r>
              <a:rPr lang="zh-CN" altLang="en-US" dirty="0"/>
              <a:t>无人机</a:t>
            </a:r>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监管方面的问题，包括隐私问题、反垄断问题、</a:t>
            </a:r>
            <a:r>
              <a:rPr lang="en-US" altLang="zh-CN" sz="1200" b="0" i="0" kern="1200" dirty="0">
                <a:solidFill>
                  <a:schemeClr val="tx1"/>
                </a:solidFill>
                <a:effectLst/>
                <a:latin typeface="+mn-lt"/>
                <a:ea typeface="+mn-ea"/>
                <a:cs typeface="+mn-cs"/>
              </a:rPr>
              <a:t>Libra</a:t>
            </a:r>
            <a:r>
              <a:rPr lang="zh-CN" altLang="en-US" sz="1200" b="0" i="0" kern="1200" dirty="0">
                <a:solidFill>
                  <a:schemeClr val="tx1"/>
                </a:solidFill>
                <a:effectLst/>
                <a:latin typeface="+mn-lt"/>
                <a:ea typeface="+mn-ea"/>
                <a:cs typeface="+mn-cs"/>
              </a:rPr>
              <a:t>问题等等。</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年全年累跌</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，进入熊市。这是</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交易最糟糕的一年，也是自</a:t>
            </a: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年上市以来唯一以下跌的姿势收官的一年。由于隐私丑闻拖累了用户指标和该平台基于广告的商业模式，</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市值和投资者影响力大幅缩水。</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的高管们受到了国会的质询，并在公共领域受到谴责。</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设计小红书的原因是，</a:t>
            </a:r>
            <a:r>
              <a:rPr lang="en-US" altLang="zh-CN" sz="1200" dirty="0" err="1">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专门为新加入的员工设计和印刷了一本小红书，介绍公司的价值观。</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2019</a:t>
            </a:r>
            <a:r>
              <a:rPr lang="zh-CN" altLang="en-US" sz="1200" dirty="0">
                <a:solidFill>
                  <a:schemeClr val="bg1"/>
                </a:solidFill>
                <a:latin typeface="微软雅黑" panose="020B0503020204020204" pitchFamily="34" charset="-122"/>
                <a:ea typeface="微软雅黑" panose="020B0503020204020204" pitchFamily="34" charset="-122"/>
              </a:rPr>
              <a:t>年，扎克伯格阐述了公司的未来愿景，提出打造“以隐私为核心的交流平台”的新目标，替代了之前 </a:t>
            </a:r>
            <a:r>
              <a:rPr lang="en-US" altLang="zh-CN" sz="1200" dirty="0">
                <a:solidFill>
                  <a:schemeClr val="bg1"/>
                </a:solidFill>
                <a:latin typeface="微软雅黑" panose="020B0503020204020204" pitchFamily="34" charset="-122"/>
                <a:ea typeface="微软雅黑" panose="020B0503020204020204" pitchFamily="34" charset="-122"/>
              </a:rPr>
              <a:t>Facebook </a:t>
            </a:r>
            <a:r>
              <a:rPr lang="zh-CN" altLang="en-US" sz="12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设计小红书的原因是，</a:t>
            </a:r>
            <a:r>
              <a:rPr lang="en-US" altLang="zh-CN" sz="1200" dirty="0" err="1">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专门为新加入的员工设计和印刷了一本小红书，介绍公司的价值观。</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技术方面，帮助</a:t>
            </a:r>
            <a:r>
              <a:rPr lang="en-US" altLang="zh-CN" dirty="0" err="1"/>
              <a:t>facebook</a:t>
            </a:r>
            <a:r>
              <a:rPr lang="zh-CN" altLang="en-US" dirty="0"/>
              <a:t>成功的一个理念是著名的座右铭“快速行动并打破常规”。这种直接来自马克</a:t>
            </a:r>
            <a:r>
              <a:rPr lang="en-US" altLang="zh-CN" dirty="0"/>
              <a:t>·</a:t>
            </a:r>
            <a:r>
              <a:rPr lang="zh-CN" altLang="en-US" dirty="0"/>
              <a:t>扎克伯格的对速度的强调，使</a:t>
            </a:r>
            <a:r>
              <a:rPr lang="en-US" altLang="zh-CN" dirty="0" err="1"/>
              <a:t>facebook</a:t>
            </a:r>
            <a:r>
              <a:rPr lang="zh-CN" altLang="en-US" dirty="0"/>
              <a:t>能实现快速的产品开发和持续的产品改进。即时在今天，每个新入职的</a:t>
            </a:r>
            <a:r>
              <a:rPr lang="en-US" altLang="zh-CN" dirty="0" err="1"/>
              <a:t>facebook</a:t>
            </a:r>
            <a:r>
              <a:rPr lang="zh-CN" altLang="en-US" dirty="0"/>
              <a:t>工程师都会被要求在上班的第一天对</a:t>
            </a:r>
            <a:r>
              <a:rPr lang="en-US" altLang="zh-CN" dirty="0" err="1"/>
              <a:t>facebook</a:t>
            </a:r>
            <a:r>
              <a:rPr lang="zh-CN" altLang="en-US" dirty="0"/>
              <a:t>代码库进行修正（这可能影响数百万甚至数十亿用户。）</a:t>
            </a:r>
            <a:endParaRPr lang="en-US" altLang="zh-CN" dirty="0"/>
          </a:p>
          <a:p>
            <a:endParaRPr lang="en-US" altLang="zh-CN" dirty="0"/>
          </a:p>
          <a:p>
            <a:r>
              <a:rPr lang="zh-CN" altLang="en-US" dirty="0"/>
              <a:t>快速行动，打破常规是</a:t>
            </a:r>
            <a:r>
              <a:rPr lang="en-US" altLang="zh-CN" dirty="0" err="1"/>
              <a:t>facebook</a:t>
            </a:r>
            <a:r>
              <a:rPr lang="zh-CN" altLang="en-US" dirty="0"/>
              <a:t>的著名座右铭，快速增长可能导致的问题几乎与其解决的问题同样多，</a:t>
            </a:r>
            <a:endParaRPr lang="en-US" altLang="zh-CN" dirty="0"/>
          </a:p>
          <a:p>
            <a:endParaRPr lang="en-US" altLang="zh-CN" dirty="0"/>
          </a:p>
          <a:p>
            <a:r>
              <a:rPr lang="zh-CN" altLang="en-US" dirty="0"/>
              <a:t>在一次著名的事故中，一名暑期实习生造成的漏洞使整个脸书网站瘫痪了</a:t>
            </a:r>
            <a:r>
              <a:rPr lang="en-US" altLang="zh-CN" dirty="0"/>
              <a:t>30</a:t>
            </a:r>
            <a:r>
              <a:rPr lang="zh-CN" altLang="en-US" dirty="0"/>
              <a:t>分钟。</a:t>
            </a:r>
            <a:endParaRPr lang="en-US" altLang="zh-CN" dirty="0"/>
          </a:p>
          <a:p>
            <a:endParaRPr lang="en-US" altLang="zh-CN" dirty="0"/>
          </a:p>
          <a:p>
            <a:endParaRPr lang="en-US" altLang="zh-CN" dirty="0"/>
          </a:p>
          <a:p>
            <a:endParaRPr lang="en-US" altLang="zh-CN" dirty="0"/>
          </a:p>
          <a:p>
            <a:endParaRPr lang="en-US" altLang="zh-CN" dirty="0"/>
          </a:p>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endParaRPr lang="en-US" altLang="zh-CN" sz="70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700" dirty="0"/>
              <a:t>黑客精神是</a:t>
            </a:r>
            <a:r>
              <a:rPr lang="en-US" altLang="zh-CN" sz="700" dirty="0" err="1"/>
              <a:t>facebook</a:t>
            </a:r>
            <a:r>
              <a:rPr lang="zh-CN" altLang="en-US" sz="700" dirty="0"/>
              <a:t>对待软件开发的态度和方式。</a:t>
            </a:r>
            <a:r>
              <a:rPr lang="en-US" altLang="zh-CN" sz="700" dirty="0"/>
              <a:t>2019</a:t>
            </a:r>
            <a:r>
              <a:rPr lang="zh-CN" altLang="en-US" sz="700" dirty="0"/>
              <a:t>年改为：</a:t>
            </a:r>
            <a:r>
              <a:rPr lang="zh-CN" altLang="en-US" sz="800" dirty="0"/>
              <a:t>迅猛而动，稳定架构（</a:t>
            </a:r>
            <a:r>
              <a:rPr lang="en-US" altLang="zh-CN" sz="800" dirty="0">
                <a:solidFill>
                  <a:schemeClr val="bg1"/>
                </a:solidFill>
              </a:rPr>
              <a:t>Move Fast With Stable Infra</a:t>
            </a:r>
            <a:r>
              <a:rPr lang="zh-CN" altLang="en-US" sz="800" dirty="0"/>
              <a:t>）</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endParaRPr lang="en-US" altLang="zh-CN" sz="700" dirty="0"/>
          </a:p>
          <a:p>
            <a:endParaRPr lang="en-US" altLang="zh-CN" dirty="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设计小红书的原因是，</a:t>
            </a:r>
            <a:r>
              <a:rPr lang="en-US" altLang="zh-CN" sz="1200" dirty="0" err="1">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专门为新加入的员工设计和印刷了一本小红书，介绍公司的价值观。</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设计小红书的原因是，</a:t>
            </a:r>
            <a:r>
              <a:rPr lang="en-US" altLang="zh-CN" sz="1200" dirty="0" err="1">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微软雅黑" panose="020B0503020204020204" pitchFamily="34" charset="-122"/>
                <a:ea typeface="微软雅黑" panose="020B0503020204020204" pitchFamily="34" charset="-122"/>
              </a:rPr>
              <a:t>Facebook</a:t>
            </a:r>
            <a:r>
              <a:rPr lang="zh-CN" altLang="en-US" sz="1200" dirty="0">
                <a:solidFill>
                  <a:schemeClr val="bg1"/>
                </a:solidFill>
                <a:latin typeface="微软雅黑" panose="020B0503020204020204" pitchFamily="34" charset="-122"/>
                <a:ea typeface="微软雅黑" panose="020B0503020204020204" pitchFamily="34" charset="-122"/>
              </a:rPr>
              <a:t>专门为新加入的员工设计和印刷了一本小红书，介绍公司的价值观。</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三分技术、七分管理</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endParaRPr lang="en-US" altLang="zh-CN" dirty="0"/>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越不知道的事，风险越大，给的时间应该越短</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r>
              <a:rPr lang="zh-CN" altLang="en-US" dirty="0"/>
              <a:t>研发效率破局之道</a:t>
            </a:r>
            <a:r>
              <a:rPr lang="en-US" altLang="zh-CN" dirty="0"/>
              <a:t>》</a:t>
            </a:r>
            <a:endParaRPr lang="en-US" altLang="zh-CN" dirty="0"/>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endParaRPr lang="en-US" altLang="zh-CN" dirty="0"/>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r>
              <a:rPr kumimoji="1" lang="zh-CN" altLang="en-US" dirty="0"/>
              <a:t>https://time.geekbang.org/column/article/131673</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endParaRPr>
          </a:p>
          <a:p>
            <a:endParaRPr lang="zh-CN" altLang="en-US"/>
          </a:p>
          <a:p>
            <a:endParaRPr lang="zh-CN" altLang="en-US"/>
          </a:p>
          <a:p>
            <a:r>
              <a:rPr lang="zh-CN" altLang="en-US"/>
              <a:t>https://nuclide.io/docs/quick-start/getting-started/</a:t>
            </a:r>
            <a:endParaRPr lang="zh-CN" altLang="en-US"/>
          </a:p>
          <a:p>
            <a:endParaRPr lang="zh-CN" altLang="en-US"/>
          </a:p>
          <a:p>
            <a:r>
              <a:rPr lang="en-US" altLang="zh-CN" dirty="0">
                <a:sym typeface="+mn-ea"/>
              </a:rPr>
              <a:t>Facebook</a:t>
            </a:r>
            <a:r>
              <a:rPr lang="zh-CN" altLang="en-US" dirty="0">
                <a:sym typeface="+mn-ea"/>
              </a:rPr>
              <a:t>工具文化</a:t>
            </a:r>
            <a:endParaRPr lang="zh-CN" altLang="en-US" dirty="0">
              <a:sym typeface="+mn-ea"/>
            </a:endParaRPr>
          </a:p>
          <a:p>
            <a:r>
              <a:rPr lang="zh-CN" altLang="en-US" dirty="0">
                <a:solidFill>
                  <a:schemeClr val="bg1"/>
                </a:solidFill>
                <a:sym typeface="+mn-ea"/>
              </a:rPr>
              <a:t>https://b62327297.at.baijiayun.com/web/playback/index?classid=18071162649778&amp;token=3IE1w9JXSIJt681rrJ0J_WiYpSJR33rVGBsc9zAjeyfCkyeeAyDcLdSjmEllJrb2CqdH1zJ1Si0</a:t>
            </a:r>
            <a:endParaRPr lang="zh-CN" altLang="en-US" dirty="0">
              <a:solidFill>
                <a:schemeClr val="bg1"/>
              </a:solidFill>
            </a:endParaRPr>
          </a:p>
          <a:p>
            <a:r>
              <a:rPr lang="zh-CN" altLang="en-US" dirty="0">
                <a:sym typeface="+mn-ea"/>
              </a:rPr>
              <a:t>阿里巴巴 信息平台资深技术专家 何亚明</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en-GB" altLang="zh-CN">
              <a:sym typeface="+mn-ea"/>
              <a:hlinkClick r:id="rId5"/>
            </a:endParaRPr>
          </a:p>
          <a:p>
            <a:endParaRPr lang="zh-CN" altLang="en-US"/>
          </a:p>
          <a:p>
            <a:endParaRPr lang="zh-CN" altLang="en-US"/>
          </a:p>
          <a:p>
            <a:r>
              <a:rPr lang="zh-CN" altLang="en-US">
                <a:sym typeface="+mn-ea"/>
              </a:rPr>
              <a:t>https://xebialabs.com/periodic-table-of-devops-tools/</a:t>
            </a:r>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kumimoji="1" lang="zh-CN" altLang="en-US" dirty="0"/>
              <a:t>上面 金梅、俊超 给大家介绍了</a:t>
            </a:r>
            <a:endParaRPr kumimoji="1" lang="en-US" altLang="zh-CN" dirty="0"/>
          </a:p>
          <a:p>
            <a:endParaRPr kumimoji="1" lang="en-US" altLang="zh-CN" dirty="0"/>
          </a:p>
          <a:p>
            <a:r>
              <a:rPr kumimoji="1" lang="zh-CN" altLang="en-US" dirty="0"/>
              <a:t>下面我给大家介绍一下在移动端的时间</a:t>
            </a:r>
            <a:endParaRPr kumimoji="1" lang="zh-CN" altLang="en-US" dirty="0"/>
          </a:p>
          <a:p>
            <a:endParaRPr lang="en-US" altLang="zh-CN" dirty="0"/>
          </a:p>
          <a:p>
            <a:r>
              <a:rPr lang="zh-CN" altLang="en-US" sz="1200" b="0" i="0" kern="1200" dirty="0">
                <a:solidFill>
                  <a:schemeClr val="tx1"/>
                </a:solidFill>
                <a:effectLst/>
                <a:latin typeface="+mn-lt"/>
                <a:ea typeface="+mn-ea"/>
                <a:cs typeface="+mn-cs"/>
              </a:rPr>
              <a:t>持续部署是发布软件的做法准备就绪后立即更新生产，这是受到的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越来越多的行业采用。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更新频率，传统上，移动软件的发展落后于实践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用户可以选择何时以及是否进行升级，这意味着几个不同释放在生产中共存。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zh-CN" dirty="0"/>
              <a:t>有数百种Android硬件</a:t>
            </a:r>
            <a:r>
              <a:rPr lang="zh-CN" altLang="en-US" dirty="0"/>
              <a:t>品牌</a:t>
            </a:r>
            <a:r>
              <a:rPr lang="zh-CN" altLang="zh-CN" dirty="0"/>
              <a:t>，这增加了部署软件中出现错误的风险。</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下面我就重点的和大家一起探讨一下，我们详细描述</a:t>
            </a:r>
            <a:r>
              <a:rPr lang="en-GB"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的移动部署过程，近</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年来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 增加部署频率，没</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周一次到每周一次，增加频率不会影响一个关键发现是部署频率不会直接影响开发人员的生产力或软件质量。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增加连续部署的频率会迫使经过验证的发布和部署自动化，进而重新减少开发人员的工作量。</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和乔布斯一样，扎克伯格身上有着强烈的使命感。这种使命感正是扎克伯格可以带领</a:t>
            </a:r>
            <a:r>
              <a:rPr lang="en-US" altLang="zh-CN" dirty="0"/>
              <a:t>Facebook</a:t>
            </a:r>
            <a:r>
              <a:rPr lang="zh-CN" altLang="en-US" dirty="0"/>
              <a:t>不断前行的动力所在。</a:t>
            </a:r>
            <a:endParaRPr lang="en-US" altLang="zh-CN" dirty="0"/>
          </a:p>
          <a:p>
            <a:r>
              <a:rPr lang="en-US" altLang="zh-CN" dirty="0"/>
              <a:t>Facebook</a:t>
            </a:r>
            <a:r>
              <a:rPr lang="zh-CN" altLang="en-US" dirty="0"/>
              <a:t>的使命是让世界变得更加开放、共享。</a:t>
            </a:r>
            <a:endParaRPr lang="en-US" altLang="zh-CN" dirty="0"/>
          </a:p>
          <a:p>
            <a:r>
              <a:rPr lang="zh-CN" altLang="en-US" dirty="0"/>
              <a:t>它的诞生，是为了践行一种社会使命：让设计更加开放，更加紧密相连。</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公司</a:t>
            </a:r>
            <a:r>
              <a:rPr lang="en-US" altLang="zh-CN" sz="1200" b="0" i="0" kern="1200" dirty="0">
                <a:solidFill>
                  <a:schemeClr val="tx1"/>
                </a:solidFill>
                <a:effectLst/>
                <a:latin typeface="+mn-lt"/>
                <a:ea typeface="+mn-ea"/>
                <a:cs typeface="+mn-cs"/>
              </a:rPr>
              <a:t>1 [1]</a:t>
            </a:r>
            <a:r>
              <a:rPr lang="zh-CN" altLang="en-US" sz="1200" b="0" i="0" kern="1200" dirty="0">
                <a:solidFill>
                  <a:schemeClr val="tx1"/>
                </a:solidFill>
                <a:effectLst/>
                <a:latin typeface="+mn-lt"/>
                <a:ea typeface="+mn-ea"/>
                <a:cs typeface="+mn-cs"/>
              </a:rPr>
              <a:t>。我们介绍了它的实现和我们使用它的经验。在</a:t>
            </a:r>
            <a:r>
              <a:rPr lang="en-GB" altLang="zh-CN" sz="1200" b="0" i="0" kern="1200" dirty="0">
                <a:solidFill>
                  <a:schemeClr val="tx1"/>
                </a:solidFill>
                <a:effectLst/>
                <a:latin typeface="+mn-lt"/>
                <a:ea typeface="+mn-ea"/>
                <a:cs typeface="+mn-cs"/>
              </a:rPr>
              <a:t>Fac</a:t>
            </a:r>
            <a:r>
              <a:rPr lang="zh-CN" altLang="en-US" sz="1200" b="0" i="0" kern="1200" dirty="0">
                <a:solidFill>
                  <a:schemeClr val="tx1"/>
                </a:solidFill>
                <a:effectLst/>
                <a:latin typeface="+mn-lt"/>
                <a:ea typeface="+mn-ea"/>
                <a:cs typeface="+mn-cs"/>
              </a:rPr>
              <a:t>我们描述了持续部署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基于云的软件的管理流程；即</a:t>
            </a:r>
            <a:r>
              <a:rPr lang="en-GB"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前端和</a:t>
            </a:r>
            <a:r>
              <a:rPr lang="en-GB"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上的服务器端</a:t>
            </a:r>
            <a:r>
              <a:rPr lang="en-GB"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软件以及其他</a:t>
            </a:r>
            <a:endParaRPr lang="zh-CN" altLang="en-US" sz="1200" b="0" i="0" kern="1200" dirty="0">
              <a:solidFill>
                <a:schemeClr val="tx1"/>
              </a:solidFill>
              <a:effectLst/>
              <a:latin typeface="+mn-lt"/>
              <a:ea typeface="+mn-ea"/>
              <a:cs typeface="+mn-cs"/>
            </a:endParaRPr>
          </a:p>
          <a:p>
            <a:r>
              <a:rPr lang="en-GB" altLang="zh-CN" sz="1200" b="0" i="0" kern="1200" dirty="0" err="1">
                <a:solidFill>
                  <a:schemeClr val="tx1"/>
                </a:solidFill>
                <a:effectLst/>
                <a:latin typeface="+mn-lt"/>
                <a:ea typeface="+mn-ea"/>
                <a:cs typeface="+mn-cs"/>
              </a:rPr>
              <a:t>ebook</a:t>
            </a:r>
            <a:r>
              <a:rPr lang="zh-CN" altLang="en-US" sz="1200" b="0" i="0" kern="1200" dirty="0">
                <a:solidFill>
                  <a:schemeClr val="tx1"/>
                </a:solidFill>
                <a:effectLst/>
                <a:latin typeface="+mn-lt"/>
                <a:ea typeface="+mn-ea"/>
                <a:cs typeface="+mn-cs"/>
              </a:rPr>
              <a:t>上，每个部署的软件更新平均涉及</a:t>
            </a:r>
            <a:r>
              <a:rPr lang="en-US" altLang="zh-CN" sz="1200" b="0" i="0" kern="1200" dirty="0">
                <a:solidFill>
                  <a:schemeClr val="tx1"/>
                </a:solidFill>
                <a:effectLst/>
                <a:latin typeface="+mn-lt"/>
                <a:ea typeface="+mn-ea"/>
                <a:cs typeface="+mn-cs"/>
              </a:rPr>
              <a:t>92</a:t>
            </a:r>
            <a:r>
              <a:rPr lang="zh-CN" altLang="en-US" sz="1200" b="0" i="0" kern="1200" dirty="0">
                <a:solidFill>
                  <a:schemeClr val="tx1"/>
                </a:solidFill>
                <a:effectLst/>
                <a:latin typeface="+mn-lt"/>
                <a:ea typeface="+mn-ea"/>
                <a:cs typeface="+mn-cs"/>
              </a:rPr>
              <a:t>行添加或修改的代码（</a:t>
            </a:r>
            <a:r>
              <a:rPr lang="en-GB" altLang="zh-CN" sz="1200" b="0" i="0" kern="1200" dirty="0">
                <a:solidFill>
                  <a:schemeClr val="tx1"/>
                </a:solidFill>
                <a:effectLst/>
                <a:latin typeface="+mn-lt"/>
                <a:ea typeface="+mn-ea"/>
                <a:cs typeface="+mn-cs"/>
              </a:rPr>
              <a:t>LoC</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平均每个</a:t>
            </a:r>
            <a:r>
              <a:rPr lang="zh-CN" altLang="en-GB" sz="1200" b="0" i="0" kern="1200" dirty="0">
                <a:solidFill>
                  <a:schemeClr val="tx1"/>
                </a:solidFill>
                <a:effectLst/>
                <a:latin typeface="+mn-lt"/>
                <a:ea typeface="+mn-ea"/>
                <a:cs typeface="+mn-cs"/>
              </a:rPr>
              <a:t>开发</a:t>
            </a:r>
            <a:r>
              <a:rPr lang="zh-CN" altLang="en-US" sz="1200" b="0" i="0" kern="1200" dirty="0">
                <a:solidFill>
                  <a:schemeClr val="tx1"/>
                </a:solidFill>
                <a:effectLst/>
                <a:latin typeface="+mn-lt"/>
                <a:ea typeface="+mn-ea"/>
                <a:cs typeface="+mn-cs"/>
              </a:rPr>
              <a:t>每周将</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个软件更新投入生产。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考虑到</a:t>
            </a:r>
            <a:r>
              <a:rPr lang="en-GB"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工程团队的规模，这导致每天到要部署</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有相当多的自动化支持测试和质量控制。一旦开发</a:t>
            </a:r>
            <a:r>
              <a:rPr lang="en-US" altLang="zh-CN" sz="1200" b="0" i="0" kern="1200" dirty="0">
                <a:solidFill>
                  <a:schemeClr val="tx1"/>
                </a:solidFill>
                <a:effectLst/>
                <a:latin typeface="+mn-lt"/>
                <a:ea typeface="+mn-ea"/>
                <a:cs typeface="+mn-cs"/>
              </a:rPr>
              <a:t>-</a:t>
            </a:r>
            <a:r>
              <a:rPr lang="en-GB"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相信她的软件已经准备就绪，她将发布代码并将其部署到生产中。</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基于云的软产品环境允许许多小的增量部署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部分原因是部署不会带来不便最终用户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实际上，最终用户通常不会注意到他们。此外，环境支持许多功能</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管理可能部署错误软件的风险，包括蓝绿色部署</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，功能标记和深色发射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。最坏的情况是权宜之计</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可以在以下位置“回滚”任何最近部署的更新：只需按一下按钮，即可有效撤消通过将模块恢复到其目标软件模块以前的版本。</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正在努力提高极限可以持续部署移动软件。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已从每</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周部署一次四年内每周一次，</a:t>
            </a:r>
            <a:r>
              <a:rPr lang="en-US"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每两周一次部署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如何移动软件部署过程影响开发效率和软件质量相比，生产力和质量通过更连续的云软件部署实现的卓越性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GB" sz="1200" b="0" i="0" kern="1200" dirty="0">
                <a:solidFill>
                  <a:schemeClr val="tx1"/>
                </a:solidFill>
                <a:effectLst/>
                <a:latin typeface="+mn-lt"/>
                <a:ea typeface="+mn-ea"/>
                <a:cs typeface="+mn-cs"/>
              </a:rPr>
              <a:t>（</a:t>
            </a:r>
            <a:r>
              <a:rPr lang="en-GB" altLang="zh-CN" sz="1200" b="0" i="0" kern="1200" dirty="0" err="1">
                <a:solidFill>
                  <a:schemeClr val="tx1"/>
                </a:solidFill>
                <a:effectLst/>
                <a:latin typeface="+mn-lt"/>
                <a:ea typeface="+mn-ea"/>
                <a:cs typeface="+mn-cs"/>
              </a:rPr>
              <a:t>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移动软件开发团队增长了</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ii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移动产品变得更加成熟和复杂，</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iii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释放周期缩短。</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软件质量均优于平均水平部署的软件</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高级产品开发人员不断被借调暂时为发布工程团队工作每两个月左右发布一次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首先在五个周期内稳定发布分支修复或消除问题的天数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a:t>
            </a:r>
            <a:r>
              <a:rPr lang="en-GB"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内部用户来说，这是“狗食”。天。经过五天的稳定工作，代码被冻结然后开始三天的“浸泡”期。浸泡期间</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在此期间，仅接受针对发射阻止问题的修复程序。</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随着当前</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分支的稳定。只要这些新更新中的一些已被挑选合并通过</a:t>
            </a:r>
            <a:r>
              <a:rPr lang="en-GB" altLang="zh-CN" sz="1200" b="0" i="0" kern="1200" dirty="0" err="1">
                <a:solidFill>
                  <a:schemeClr val="tx1"/>
                </a:solidFill>
                <a:effectLst/>
                <a:latin typeface="+mn-lt"/>
                <a:ea typeface="+mn-ea"/>
                <a:cs typeface="+mn-cs"/>
              </a:rPr>
              <a:t>RelEng</a:t>
            </a:r>
            <a:r>
              <a:rPr lang="zh-CN" altLang="en-US" sz="1200" b="0" i="0" kern="1200" dirty="0">
                <a:solidFill>
                  <a:schemeClr val="tx1"/>
                </a:solidFill>
                <a:effectLst/>
                <a:latin typeface="+mn-lt"/>
                <a:ea typeface="+mn-ea"/>
                <a:cs typeface="+mn-cs"/>
              </a:rPr>
              <a:t>进入</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分支。如果，无论出于什么原因</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儿子，这两个星期的时间表在右半部无法安全满足数字，然后停止部署并将所有更改推迟到下一个定期计划部署。</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通常首先只有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％，然后是</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％，最后是</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％将在以下三个版本中获得对新版本的访问权限天，每次增加之后都要定期进行稳定性检查</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推出百分比</a:t>
            </a:r>
            <a:endParaRPr lang="zh-CN" altLang="en-US" sz="1200" b="0" i="0" kern="1200" dirty="0">
              <a:solidFill>
                <a:schemeClr val="tx1"/>
              </a:solidFill>
              <a:effectLst/>
              <a:latin typeface="+mn-lt"/>
              <a:ea typeface="+mn-ea"/>
              <a:cs typeface="+mn-cs"/>
            </a:endParaRPr>
          </a:p>
          <a:p>
            <a:endParaRPr lang="en-US" altLang="zh-CN" dirty="0"/>
          </a:p>
          <a:p>
            <a:r>
              <a:rPr lang="zh-CN" altLang="en-US" sz="1200" b="0" i="0" kern="1200" dirty="0">
                <a:solidFill>
                  <a:schemeClr val="tx1"/>
                </a:solidFill>
                <a:effectLst/>
                <a:latin typeface="+mn-lt"/>
                <a:ea typeface="+mn-ea"/>
                <a:cs typeface="+mn-cs"/>
              </a:rPr>
              <a:t>对于</a:t>
            </a:r>
            <a:r>
              <a:rPr lang="en-GB" altLang="zh-CN" sz="1200" b="0" i="0" kern="1200" dirty="0">
                <a:solidFill>
                  <a:schemeClr val="tx1"/>
                </a:solidFill>
                <a:effectLst/>
                <a:latin typeface="+mn-lt"/>
                <a:ea typeface="+mn-ea"/>
                <a:cs typeface="+mn-cs"/>
              </a:rPr>
              <a:t>Android</a:t>
            </a:r>
            <a:r>
              <a:rPr lang="zh-CN" altLang="en-GB"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还会发布</a:t>
            </a:r>
            <a:r>
              <a:rPr lang="en-GB" altLang="zh-CN" sz="1200" b="0" i="0" kern="1200" dirty="0">
                <a:solidFill>
                  <a:schemeClr val="tx1"/>
                </a:solidFill>
                <a:effectLst/>
                <a:latin typeface="+mn-lt"/>
                <a:ea typeface="+mn-ea"/>
                <a:cs typeface="+mn-cs"/>
              </a:rPr>
              <a:t>Alpha</a:t>
            </a:r>
            <a:r>
              <a:rPr lang="zh-CN" altLang="en-US" sz="1200" b="0" i="0" kern="1200" dirty="0">
                <a:solidFill>
                  <a:schemeClr val="tx1"/>
                </a:solidFill>
                <a:effectLst/>
                <a:latin typeface="+mn-lt"/>
                <a:ea typeface="+mn-ea"/>
                <a:cs typeface="+mn-cs"/>
              </a:rPr>
              <a:t>和</a:t>
            </a:r>
            <a:r>
              <a:rPr lang="en-GB"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版本的该应用程序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可通过</a:t>
            </a:r>
            <a:r>
              <a:rPr lang="en-GB" altLang="zh-CN" sz="1200" b="0" i="0" kern="1200" dirty="0">
                <a:solidFill>
                  <a:schemeClr val="tx1"/>
                </a:solidFill>
                <a:effectLst/>
                <a:latin typeface="+mn-lt"/>
                <a:ea typeface="+mn-ea"/>
                <a:cs typeface="+mn-cs"/>
              </a:rPr>
              <a:t>Google Play</a:t>
            </a:r>
            <a:r>
              <a:rPr lang="zh-CN" altLang="en-US" sz="1200" b="0" i="0" kern="1200" dirty="0">
                <a:solidFill>
                  <a:schemeClr val="tx1"/>
                </a:solidFill>
                <a:effectLst/>
                <a:latin typeface="+mn-lt"/>
                <a:ea typeface="+mn-ea"/>
                <a:cs typeface="+mn-cs"/>
              </a:rPr>
              <a:t>商店将其提供给一小部分外部用户，其中包括</a:t>
            </a:r>
            <a:r>
              <a:rPr lang="en-US" altLang="zh-CN" sz="1200" b="0" i="0" kern="1200" dirty="0">
                <a:solidFill>
                  <a:schemeClr val="tx1"/>
                </a:solidFill>
                <a:effectLst/>
                <a:latin typeface="+mn-lt"/>
                <a:ea typeface="+mn-ea"/>
                <a:cs typeface="+mn-cs"/>
              </a:rPr>
              <a:t>10,000</a:t>
            </a:r>
            <a:r>
              <a:rPr lang="zh-CN" altLang="en-US" sz="1200" b="0" i="0" kern="1200" dirty="0">
                <a:solidFill>
                  <a:schemeClr val="tx1"/>
                </a:solidFill>
                <a:effectLst/>
                <a:latin typeface="+mn-lt"/>
                <a:ea typeface="+mn-ea"/>
                <a:cs typeface="+mn-cs"/>
              </a:rPr>
              <a:t>用户。</a:t>
            </a:r>
            <a:r>
              <a:rPr lang="en-GB"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每天从</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分支机构发出一次并提供给更多的外部用户（大约</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万）</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en-US" altLang="zh-CN" dirty="0"/>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每次发布和部署都会产生大量数据，共后续分析使用</a:t>
            </a:r>
            <a:endParaRPr lang="en-US" altLang="zh-CN" dirty="0"/>
          </a:p>
          <a:p>
            <a:endParaRPr lang="en-US" altLang="zh-CN" dirty="0"/>
          </a:p>
          <a:p>
            <a:r>
              <a:rPr lang="zh-CN" altLang="en-US" sz="1200" b="0" i="0" kern="1200" dirty="0">
                <a:solidFill>
                  <a:schemeClr val="tx1"/>
                </a:solidFill>
                <a:effectLst/>
                <a:latin typeface="+mn-lt"/>
                <a:ea typeface="+mn-ea"/>
                <a:cs typeface="+mn-cs"/>
              </a:rPr>
              <a:t>修订控制系统记录：这个数据集记录了每次提交和推送，日期，提交的差异的大小（以</a:t>
            </a:r>
            <a:r>
              <a:rPr lang="en-GB" altLang="zh-CN" sz="1200" b="0" i="0" kern="1200" dirty="0">
                <a:solidFill>
                  <a:schemeClr val="tx1"/>
                </a:solidFill>
                <a:effectLst/>
                <a:latin typeface="+mn-lt"/>
                <a:ea typeface="+mn-ea"/>
                <a:cs typeface="+mn-cs"/>
              </a:rPr>
              <a:t>LoC</a:t>
            </a:r>
            <a:r>
              <a:rPr lang="zh-CN" altLang="en-US" sz="1200" b="0" i="0" kern="1200" dirty="0">
                <a:solidFill>
                  <a:schemeClr val="tx1"/>
                </a:solidFill>
                <a:effectLst/>
                <a:latin typeface="+mn-lt"/>
                <a:ea typeface="+mn-ea"/>
                <a:cs typeface="+mn-cs"/>
              </a:rPr>
              <a:t>度量），发行差异的开发者，等等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崩溃数据库：一个</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发生崩溃，崩溃报告会自动发送个</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，崩溃报告会受到严格监控，会是否终止发布的依据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其中：崩溃率是应用质量的直接指标</a:t>
            </a:r>
            <a:endParaRPr lang="en-US" altLang="zh-CN" sz="1200" b="0" i="0" kern="1200" dirty="0">
              <a:solidFill>
                <a:schemeClr val="tx1"/>
              </a:solidFill>
              <a:effectLst/>
              <a:latin typeface="+mn-lt"/>
              <a:ea typeface="+mn-ea"/>
              <a:cs typeface="+mn-cs"/>
            </a:endParaRPr>
          </a:p>
          <a:p>
            <a:r>
              <a:rPr lang="en-GB" altLang="zh-CN" sz="1200" dirty="0">
                <a:solidFill>
                  <a:schemeClr val="bg1"/>
                </a:solidFill>
                <a:latin typeface="微软雅黑" panose="020B0503020204020204" pitchFamily="34" charset="-122"/>
                <a:ea typeface="微软雅黑" panose="020B0503020204020204" pitchFamily="34" charset="-122"/>
              </a:rPr>
              <a:t>Flytrap </a:t>
            </a:r>
            <a:r>
              <a:rPr lang="zh-CN" altLang="en-GB" sz="1200" dirty="0">
                <a:solidFill>
                  <a:schemeClr val="bg1"/>
                </a:solidFill>
                <a:latin typeface="微软雅黑" panose="020B0503020204020204" pitchFamily="34" charset="-122"/>
                <a:ea typeface="微软雅黑" panose="020B0503020204020204" pitchFamily="34" charset="-122"/>
              </a:rPr>
              <a:t>数据库</a:t>
            </a:r>
            <a:r>
              <a:rPr lang="en-GB"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a:t>
            </a:r>
            <a:r>
              <a:rPr lang="zh-CN" altLang="en-US" sz="1200" b="0" i="0" kern="1200" dirty="0">
                <a:solidFill>
                  <a:schemeClr val="tx1"/>
                </a:solidFill>
                <a:effectLst/>
                <a:latin typeface="+mn-lt"/>
                <a:ea typeface="+mn-ea"/>
                <a:cs typeface="+mn-cs"/>
              </a:rPr>
              <a:t>包含问题（内部或外部）用户提交的端口，许多用户提交不重要的问题，新功能要求，各种各样的证据建议，有时只是垃圾。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任务数据库：发布工程管理系统的核心组件，记录将要执行的每个任务以及每个任务需要解决的问题。</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GB" sz="1200" dirty="0">
                <a:solidFill>
                  <a:schemeClr val="bg1"/>
                </a:solidFill>
                <a:latin typeface="微软雅黑" panose="020B0503020204020204" pitchFamily="34" charset="-122"/>
                <a:ea typeface="微软雅黑" panose="020B0503020204020204" pitchFamily="34" charset="-122"/>
              </a:rPr>
              <a:t>任务</a:t>
            </a:r>
            <a:r>
              <a:rPr lang="zh-CN" altLang="en-US" sz="1200" dirty="0">
                <a:solidFill>
                  <a:schemeClr val="bg1"/>
                </a:solidFill>
                <a:latin typeface="微软雅黑" panose="020B0503020204020204" pitchFamily="34" charset="-122"/>
                <a:ea typeface="微软雅黑" panose="020B0503020204020204" pitchFamily="34" charset="-122"/>
              </a:rPr>
              <a:t>数据</a:t>
            </a:r>
            <a:r>
              <a:rPr lang="en-GB"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GB" sz="1200" dirty="0">
                <a:solidFill>
                  <a:schemeClr val="bg1"/>
                </a:solidFill>
                <a:latin typeface="微软雅黑" panose="020B0503020204020204" pitchFamily="34" charset="-122"/>
                <a:ea typeface="微软雅黑" panose="020B0503020204020204" pitchFamily="34" charset="-122"/>
              </a:rPr>
              <a:t>生产</a:t>
            </a:r>
            <a:r>
              <a:rPr lang="zh-CN" altLang="en-US" sz="1200" dirty="0">
                <a:solidFill>
                  <a:schemeClr val="bg1"/>
                </a:solidFill>
                <a:latin typeface="微软雅黑" panose="020B0503020204020204" pitchFamily="34" charset="-122"/>
                <a:ea typeface="微软雅黑" panose="020B0503020204020204" pitchFamily="34" charset="-122"/>
              </a:rPr>
              <a:t>问题数据库：</a:t>
            </a:r>
            <a:r>
              <a:rPr lang="zh-CN" altLang="en-US" sz="1200" b="0" i="0" kern="1200" dirty="0">
                <a:solidFill>
                  <a:schemeClr val="tx1"/>
                </a:solidFill>
                <a:effectLst/>
                <a:latin typeface="+mn-lt"/>
                <a:ea typeface="+mn-ea"/>
                <a:cs typeface="+mn-cs"/>
              </a:rPr>
              <a:t>确定所有错误生产代码中的代码记录在单独的数据库中并按严重程度进行分类：严重，中等优先级和低优先级，我们使用此数据库中的问题数作为衡量，部署用于生产的软件的质量</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bg1"/>
                </a:solidFill>
                <a:effectLst/>
                <a:latin typeface="微软雅黑" panose="020B0503020204020204" pitchFamily="34" charset="-122"/>
                <a:ea typeface="微软雅黑" panose="020B0503020204020204" pitchFamily="34" charset="-122"/>
                <a:cs typeface="+mn-cs"/>
              </a:rPr>
              <a:t>每日活跃数：该数据库记录啦</a:t>
            </a:r>
            <a:r>
              <a:rPr lang="en-US" altLang="zh-CN" sz="1200" b="0" i="0" kern="1200" dirty="0">
                <a:solidFill>
                  <a:schemeClr val="bg1"/>
                </a:solidFill>
                <a:effectLst/>
                <a:latin typeface="微软雅黑" panose="020B0503020204020204" pitchFamily="34" charset="-122"/>
                <a:ea typeface="微软雅黑" panose="020B0503020204020204" pitchFamily="34" charset="-122"/>
                <a:cs typeface="+mn-cs"/>
              </a:rPr>
              <a:t>FB</a:t>
            </a:r>
            <a:r>
              <a:rPr lang="zh-CN" altLang="en-US" sz="1200" b="0" i="0" kern="1200" dirty="0">
                <a:solidFill>
                  <a:schemeClr val="bg1"/>
                </a:solidFill>
                <a:effectLst/>
                <a:latin typeface="微软雅黑" panose="020B0503020204020204" pitchFamily="34" charset="-122"/>
                <a:ea typeface="微软雅黑" panose="020B0503020204020204" pitchFamily="34" charset="-122"/>
                <a:cs typeface="+mn-cs"/>
              </a:rPr>
              <a:t>应用的用户数，包括应用的版本号，来衡量质量正常化指标</a:t>
            </a:r>
            <a:endParaRPr lang="en-US" altLang="zh-CN" sz="1200" b="0" i="0" kern="1200" dirty="0">
              <a:solidFill>
                <a:schemeClr val="bg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bg1"/>
              </a:solidFill>
              <a:effectLst/>
              <a:latin typeface="微软雅黑" panose="020B0503020204020204" pitchFamily="34" charset="-122"/>
              <a:ea typeface="微软雅黑" panose="020B0503020204020204" pitchFamily="34" charset="-122"/>
              <a:cs typeface="+mn-cs"/>
            </a:endParaRPr>
          </a:p>
          <a:p>
            <a:r>
              <a:rPr lang="en-GB" altLang="zh-CN" sz="1200" dirty="0">
                <a:solidFill>
                  <a:schemeClr val="bg1"/>
                </a:solidFill>
                <a:latin typeface="微软雅黑" panose="020B0503020204020204" pitchFamily="34" charset="-122"/>
                <a:ea typeface="微软雅黑" panose="020B0503020204020204" pitchFamily="34" charset="-122"/>
              </a:rPr>
              <a:t>Boiler room</a:t>
            </a:r>
            <a:r>
              <a:rPr lang="zh-CN" altLang="en-US" sz="1200" dirty="0">
                <a:solidFill>
                  <a:schemeClr val="bg1"/>
                </a:solidFill>
                <a:latin typeface="微软雅黑" panose="020B0503020204020204" pitchFamily="34" charset="-122"/>
                <a:ea typeface="微软雅黑" panose="020B0503020204020204" pitchFamily="34" charset="-122"/>
              </a:rPr>
              <a:t> ：</a:t>
            </a:r>
            <a:r>
              <a:rPr lang="zh-CN" altLang="en-US" sz="1200" b="0" i="0" kern="1200" dirty="0">
                <a:solidFill>
                  <a:schemeClr val="tx1"/>
                </a:solidFill>
                <a:effectLst/>
                <a:latin typeface="+mn-lt"/>
                <a:ea typeface="+mn-ea"/>
                <a:cs typeface="+mn-cs"/>
              </a:rPr>
              <a:t>该数据库包含信息关于每个移动部署，包括部署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更新日期，部署状态，发布分支从中进行构建，重新构建的截止日期租用部署，</a:t>
            </a:r>
            <a:r>
              <a:rPr lang="en-GB" altLang="zh-CN" sz="1200" b="0" i="0" kern="1200" dirty="0">
                <a:solidFill>
                  <a:schemeClr val="tx1"/>
                </a:solidFill>
                <a:effectLst/>
                <a:latin typeface="+mn-lt"/>
                <a:ea typeface="+mn-ea"/>
                <a:cs typeface="+mn-cs"/>
              </a:rPr>
              <a:t>alpha / beta /-</a:t>
            </a:r>
            <a:r>
              <a:rPr lang="zh-CN" altLang="en-US" sz="1200" b="0" i="0" kern="1200" dirty="0">
                <a:solidFill>
                  <a:schemeClr val="tx1"/>
                </a:solidFill>
                <a:effectLst/>
                <a:latin typeface="+mn-lt"/>
                <a:ea typeface="+mn-ea"/>
                <a:cs typeface="+mn-cs"/>
              </a:rPr>
              <a:t>的版本</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生产版本等</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bg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覆盖范围。测试尽可能广泛地进行。几乎所有已编写的仍然有用的测试都在运行尽可能合理地这样做。</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反应迅速。捕获回归的速度越快，更容易处理；快速发现问题更容易由开发人员解决，因为代码和代码结构仍是首要任务。例如，并行使用内部版本以便能够提供反馈更快速。目的是能够提供内含烟雾测试结果的开发人员</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分钟的动作。</a:t>
            </a:r>
            <a:endParaRPr lang="zh-CN" altLang="en-US"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质量。测试应确定手术问题精确。误报和误报需要被最小化。这不仅重要，而且要尽量减少开发人员花费在追踪错误警报上的时间，但是还可以防止测试结果被忽略时间。</a:t>
            </a:r>
            <a:endParaRPr lang="zh-CN" altLang="en-US"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自动化。测试会尽可能自动执行</a:t>
            </a:r>
            <a:r>
              <a:rPr lang="en-GB" altLang="zh-CN" sz="1200" b="0" i="0" kern="1200" dirty="0" err="1">
                <a:solidFill>
                  <a:schemeClr val="tx1"/>
                </a:solidFill>
                <a:effectLst/>
                <a:latin typeface="+mn-lt"/>
                <a:ea typeface="+mn-ea"/>
                <a:cs typeface="+mn-cs"/>
              </a:rPr>
              <a:t>sible</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这使它们可重复，并确保了测试会定期进行。另一个方面</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自动化证明是有用的：自动找出导致回归的开发商他的代码发生了变化，因此可以立即通知他</a:t>
            </a:r>
            <a:r>
              <a:rPr lang="en-US" altLang="zh-C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并提供有关检测到的问题的具体细节以及可能导致问题的代码。这个完成了通过比较代码中可能具有的位置导致使用最近应用的代码检测到问题变化。开发此</a:t>
            </a:r>
            <a:r>
              <a:rPr lang="en-GB"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因为只有在质量达到高。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优先级。测试需要大量计算资源，如果要穷尽和响应同时。由于资源总是有限的，因此优先测试策略势在必行。例如，当将更改推送到</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分支时，磨碎测试仅在应用程序的那些部分上进行</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可能会受到更改的影响，而不是运行完整的测试套件。这使它可以向开发人员提供关键测试结果</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更快速。完整的集成测试可通过</a:t>
            </a:r>
            <a:r>
              <a:rPr lang="en-GB" altLang="zh-CN" sz="1200" b="0" i="0" kern="1200" dirty="0" err="1">
                <a:solidFill>
                  <a:schemeClr val="tx1"/>
                </a:solidFill>
                <a:effectLst/>
                <a:latin typeface="+mn-lt"/>
                <a:ea typeface="+mn-ea"/>
                <a:cs typeface="+mn-cs"/>
              </a:rPr>
              <a:t>ev</a:t>
            </a:r>
            <a:r>
              <a:rPr lang="en-GB"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和</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分支上只有几个小时。</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是一个社交网络，一个媒介通道，还是一个身份系统，</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个人资料，逐渐成为网络护照。作为一个平台，</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允许第三方建立有价值的延伸，让个体与公司在网上相关交流。并且</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是一个强大的网络帝国。</a:t>
            </a:r>
            <a:endParaRPr lang="zh-CN" altLang="zh-CN" sz="800" kern="1200" dirty="0">
              <a:solidFill>
                <a:schemeClr val="tx1"/>
              </a:solidFill>
              <a:effectLst/>
              <a:latin typeface="+mn-lt"/>
              <a:ea typeface="+mn-ea"/>
              <a:cs typeface="+mn-cs"/>
            </a:endParaRPr>
          </a:p>
          <a:p>
            <a:r>
              <a:rPr lang="zh-CN" altLang="en-US" sz="800" kern="1200" dirty="0">
                <a:solidFill>
                  <a:schemeClr val="tx1"/>
                </a:solidFill>
                <a:effectLst/>
                <a:latin typeface="+mn-lt"/>
                <a:ea typeface="+mn-ea"/>
                <a:cs typeface="+mn-cs"/>
              </a:rPr>
              <a:t>可以将</a:t>
            </a:r>
            <a:r>
              <a:rPr lang="en-US" altLang="zh-CN" sz="800" kern="1200" dirty="0" err="1">
                <a:solidFill>
                  <a:schemeClr val="tx1"/>
                </a:solidFill>
                <a:effectLst/>
                <a:latin typeface="+mn-lt"/>
                <a:ea typeface="+mn-ea"/>
                <a:cs typeface="+mn-cs"/>
              </a:rPr>
              <a:t>facebook</a:t>
            </a:r>
            <a:r>
              <a:rPr lang="zh-CN" altLang="en-US" sz="800" kern="1200" dirty="0">
                <a:solidFill>
                  <a:schemeClr val="tx1"/>
                </a:solidFill>
                <a:effectLst/>
                <a:latin typeface="+mn-lt"/>
                <a:ea typeface="+mn-ea"/>
                <a:cs typeface="+mn-cs"/>
              </a:rPr>
              <a:t>比作一个帝国</a:t>
            </a:r>
            <a:r>
              <a:rPr lang="zh-CN" altLang="zh-CN" sz="800" kern="1200" dirty="0">
                <a:solidFill>
                  <a:schemeClr val="tx1"/>
                </a:solidFill>
                <a:effectLst/>
                <a:latin typeface="+mn-lt"/>
                <a:ea typeface="+mn-ea"/>
                <a:cs typeface="+mn-cs"/>
              </a:rPr>
              <a:t>，有</a:t>
            </a:r>
            <a:r>
              <a:rPr lang="en-US" altLang="zh-CN" sz="800" kern="1200" dirty="0">
                <a:solidFill>
                  <a:schemeClr val="tx1"/>
                </a:solidFill>
                <a:effectLst/>
                <a:latin typeface="+mn-lt"/>
                <a:ea typeface="+mn-ea"/>
                <a:cs typeface="+mn-cs"/>
              </a:rPr>
              <a:t>27</a:t>
            </a:r>
            <a:r>
              <a:rPr lang="zh-CN" altLang="zh-CN" sz="800" kern="1200" dirty="0">
                <a:solidFill>
                  <a:schemeClr val="tx1"/>
                </a:solidFill>
                <a:effectLst/>
                <a:latin typeface="+mn-lt"/>
                <a:ea typeface="+mn-ea"/>
                <a:cs typeface="+mn-cs"/>
              </a:rPr>
              <a:t>亿的用户量，</a:t>
            </a:r>
            <a:r>
              <a:rPr lang="zh-CN" altLang="en-US" sz="800" kern="1200" dirty="0">
                <a:solidFill>
                  <a:schemeClr val="tx1"/>
                </a:solidFill>
                <a:effectLst/>
                <a:latin typeface="+mn-lt"/>
                <a:ea typeface="+mn-ea"/>
                <a:cs typeface="+mn-cs"/>
              </a:rPr>
              <a:t>超过了世界上的任何一个国家的人口总数，</a:t>
            </a:r>
            <a:r>
              <a:rPr lang="zh-CN" altLang="zh-CN" sz="800" kern="1200" dirty="0">
                <a:solidFill>
                  <a:schemeClr val="tx1"/>
                </a:solidFill>
                <a:effectLst/>
                <a:latin typeface="+mn-lt"/>
                <a:ea typeface="+mn-ea"/>
                <a:cs typeface="+mn-cs"/>
              </a:rPr>
              <a:t>使用</a:t>
            </a:r>
            <a:r>
              <a:rPr lang="en-US" altLang="zh-CN" sz="800" kern="1200" dirty="0">
                <a:solidFill>
                  <a:schemeClr val="tx1"/>
                </a:solidFill>
                <a:effectLst/>
                <a:latin typeface="+mn-lt"/>
                <a:ea typeface="+mn-ea"/>
                <a:cs typeface="+mn-cs"/>
              </a:rPr>
              <a:t>70</a:t>
            </a:r>
            <a:r>
              <a:rPr lang="zh-CN" altLang="zh-CN" sz="800" kern="1200" dirty="0">
                <a:solidFill>
                  <a:schemeClr val="tx1"/>
                </a:solidFill>
                <a:effectLst/>
                <a:latin typeface="+mn-lt"/>
                <a:ea typeface="+mn-ea"/>
                <a:cs typeface="+mn-cs"/>
              </a:rPr>
              <a:t>多种语言。人们每</a:t>
            </a:r>
            <a:r>
              <a:rPr lang="en-US" altLang="zh-CN" sz="800" kern="1200" dirty="0">
                <a:solidFill>
                  <a:schemeClr val="tx1"/>
                </a:solidFill>
                <a:effectLst/>
                <a:latin typeface="+mn-lt"/>
                <a:ea typeface="+mn-ea"/>
                <a:cs typeface="+mn-cs"/>
              </a:rPr>
              <a:t>7</a:t>
            </a:r>
            <a:r>
              <a:rPr lang="zh-CN" altLang="zh-CN" sz="800" kern="1200" dirty="0">
                <a:solidFill>
                  <a:schemeClr val="tx1"/>
                </a:solidFill>
                <a:effectLst/>
                <a:latin typeface="+mn-lt"/>
                <a:ea typeface="+mn-ea"/>
                <a:cs typeface="+mn-cs"/>
              </a:rPr>
              <a:t>分钟的上网时间里，就有</a:t>
            </a:r>
            <a:r>
              <a:rPr lang="en-US" altLang="zh-CN" sz="800" kern="1200" dirty="0">
                <a:solidFill>
                  <a:schemeClr val="tx1"/>
                </a:solidFill>
                <a:effectLst/>
                <a:latin typeface="+mn-lt"/>
                <a:ea typeface="+mn-ea"/>
                <a:cs typeface="+mn-cs"/>
              </a:rPr>
              <a:t>1</a:t>
            </a:r>
            <a:r>
              <a:rPr lang="zh-CN" altLang="zh-CN" sz="800" kern="1200" dirty="0">
                <a:solidFill>
                  <a:schemeClr val="tx1"/>
                </a:solidFill>
                <a:effectLst/>
                <a:latin typeface="+mn-lt"/>
                <a:ea typeface="+mn-ea"/>
                <a:cs typeface="+mn-cs"/>
              </a:rPr>
              <a:t>分钟在</a:t>
            </a:r>
            <a:r>
              <a:rPr lang="zh-CN" altLang="en-US" sz="800" kern="1200" dirty="0">
                <a:solidFill>
                  <a:schemeClr val="tx1"/>
                </a:solidFill>
                <a:effectLst/>
                <a:latin typeface="+mn-lt"/>
                <a:ea typeface="+mn-ea"/>
                <a:cs typeface="+mn-cs"/>
              </a:rPr>
              <a:t>使</a:t>
            </a:r>
            <a:r>
              <a:rPr lang="zh-CN" altLang="zh-CN" sz="800" kern="1200" dirty="0">
                <a:solidFill>
                  <a:schemeClr val="tx1"/>
                </a:solidFill>
                <a:effectLst/>
                <a:latin typeface="+mn-lt"/>
                <a:ea typeface="+mn-ea"/>
                <a:cs typeface="+mn-cs"/>
              </a:rPr>
              <a:t>用</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，在试用社交网络的每</a:t>
            </a:r>
            <a:r>
              <a:rPr lang="en-US" altLang="zh-CN" sz="800" kern="1200" dirty="0">
                <a:solidFill>
                  <a:schemeClr val="tx1"/>
                </a:solidFill>
                <a:effectLst/>
                <a:latin typeface="+mn-lt"/>
                <a:ea typeface="+mn-ea"/>
                <a:cs typeface="+mn-cs"/>
              </a:rPr>
              <a:t>4</a:t>
            </a:r>
            <a:r>
              <a:rPr lang="zh-CN" altLang="zh-CN" sz="800" kern="1200" dirty="0">
                <a:solidFill>
                  <a:schemeClr val="tx1"/>
                </a:solidFill>
                <a:effectLst/>
                <a:latin typeface="+mn-lt"/>
                <a:ea typeface="+mn-ea"/>
                <a:cs typeface="+mn-cs"/>
              </a:rPr>
              <a:t>分钟里，就有</a:t>
            </a:r>
            <a:r>
              <a:rPr lang="en-US" altLang="zh-CN" sz="800" kern="1200" dirty="0">
                <a:solidFill>
                  <a:schemeClr val="tx1"/>
                </a:solidFill>
                <a:effectLst/>
                <a:latin typeface="+mn-lt"/>
                <a:ea typeface="+mn-ea"/>
                <a:cs typeface="+mn-cs"/>
              </a:rPr>
              <a:t>1</a:t>
            </a:r>
            <a:r>
              <a:rPr lang="zh-CN" altLang="zh-CN" sz="800" kern="1200" dirty="0">
                <a:solidFill>
                  <a:schemeClr val="tx1"/>
                </a:solidFill>
                <a:effectLst/>
                <a:latin typeface="+mn-lt"/>
                <a:ea typeface="+mn-ea"/>
                <a:cs typeface="+mn-cs"/>
              </a:rPr>
              <a:t>分钟贡献给了</a:t>
            </a:r>
            <a:r>
              <a:rPr lang="en-US" altLang="zh-CN" sz="800" kern="1200" dirty="0">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a:t>
            </a:r>
            <a:endParaRPr lang="zh-CN" altLang="zh-CN" sz="800" kern="1200" dirty="0">
              <a:solidFill>
                <a:schemeClr val="tx1"/>
              </a:solidFill>
              <a:effectLst/>
              <a:latin typeface="+mn-lt"/>
              <a:ea typeface="+mn-ea"/>
              <a:cs typeface="+mn-cs"/>
            </a:endParaRPr>
          </a:p>
          <a:p>
            <a:pPr defTabSz="501650">
              <a:defRPr/>
            </a:pPr>
            <a:endParaRPr lang="en-US" altLang="zh-CN" sz="700" dirty="0"/>
          </a:p>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endParaRPr lang="zh-CN" altLang="en-US" sz="700" dirty="0"/>
          </a:p>
          <a:p>
            <a:r>
              <a:rPr lang="en-US" altLang="zh-CN" dirty="0">
                <a:hlinkClick r:id="rId3"/>
              </a:rPr>
              <a:t>https://www.cifnews.com/article/45537</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单元测试：这些白盒测试主要验证目标单元的逻辑。有限的单元测试是手动运行的在开发环境中使用</a:t>
            </a:r>
            <a:r>
              <a:rPr lang="en-GB" altLang="zh-CN" sz="1200" b="0" i="0" kern="1200" dirty="0" err="1">
                <a:solidFill>
                  <a:schemeClr val="tx1"/>
                </a:solidFill>
                <a:effectLst/>
                <a:latin typeface="+mn-lt"/>
                <a:ea typeface="+mn-ea"/>
                <a:cs typeface="+mn-cs"/>
              </a:rPr>
              <a:t>XCTest</a:t>
            </a:r>
            <a:r>
              <a:rPr lang="en-GB" altLang="zh-CN" sz="1200" b="0" i="0" kern="1200" dirty="0">
                <a:solidFill>
                  <a:schemeClr val="tx1"/>
                </a:solidFill>
                <a:effectLst/>
                <a:latin typeface="+mn-lt"/>
                <a:ea typeface="+mn-ea"/>
                <a:cs typeface="+mn-cs"/>
              </a:rPr>
              <a:t> [11]</a:t>
            </a:r>
            <a:r>
              <a:rPr lang="zh-CN" altLang="en-US" sz="1200" b="0" i="0" kern="1200" dirty="0">
                <a:solidFill>
                  <a:schemeClr val="tx1"/>
                </a:solidFill>
                <a:effectLst/>
                <a:latin typeface="+mn-lt"/>
                <a:ea typeface="+mn-ea"/>
                <a:cs typeface="+mn-cs"/>
              </a:rPr>
              <a:t>之类的工具在</a:t>
            </a:r>
            <a:r>
              <a:rPr lang="en-GB" altLang="zh-CN" sz="1200" b="0" i="0" kern="1200" dirty="0">
                <a:solidFill>
                  <a:schemeClr val="tx1"/>
                </a:solidFill>
                <a:effectLst/>
                <a:latin typeface="+mn-lt"/>
                <a:ea typeface="+mn-ea"/>
                <a:cs typeface="+mn-cs"/>
              </a:rPr>
              <a:t>XCode</a:t>
            </a:r>
            <a:r>
              <a:rPr lang="zh-CN" altLang="en-US" sz="1200" b="0" i="0" kern="1200" dirty="0">
                <a:solidFill>
                  <a:schemeClr val="tx1"/>
                </a:solidFill>
                <a:effectLst/>
                <a:latin typeface="+mn-lt"/>
                <a:ea typeface="+mn-ea"/>
                <a:cs typeface="+mn-cs"/>
              </a:rPr>
              <a:t>或</a:t>
            </a:r>
            <a:r>
              <a:rPr lang="en-GB" altLang="zh-CN" sz="1200" b="0" i="0" kern="1200" dirty="0">
                <a:solidFill>
                  <a:schemeClr val="tx1"/>
                </a:solidFill>
                <a:effectLst/>
                <a:latin typeface="+mn-lt"/>
                <a:ea typeface="+mn-ea"/>
                <a:cs typeface="+mn-cs"/>
              </a:rPr>
              <a:t>Android Studio</a:t>
            </a:r>
            <a:r>
              <a:rPr lang="zh-CN" altLang="en-US" sz="1200" b="0" i="0" kern="1200" dirty="0">
                <a:solidFill>
                  <a:schemeClr val="tx1"/>
                </a:solidFill>
                <a:effectLst/>
                <a:latin typeface="+mn-lt"/>
                <a:ea typeface="+mn-ea"/>
                <a:cs typeface="+mn-cs"/>
              </a:rPr>
              <a:t>上，</a:t>
            </a:r>
            <a:r>
              <a:rPr lang="en-GB" altLang="zh-CN" sz="1200" b="0" i="0" kern="1200" dirty="0">
                <a:solidFill>
                  <a:schemeClr val="tx1"/>
                </a:solidFill>
                <a:effectLst/>
                <a:latin typeface="+mn-lt"/>
                <a:ea typeface="+mn-ea"/>
                <a:cs typeface="+mn-cs"/>
              </a:rPr>
              <a:t>JUnit [12]</a:t>
            </a:r>
            <a:r>
              <a:rPr lang="zh-CN" altLang="en-US" sz="1200" b="0" i="0" kern="1200" dirty="0">
                <a:solidFill>
                  <a:schemeClr val="tx1"/>
                </a:solidFill>
                <a:effectLst/>
                <a:latin typeface="+mn-lt"/>
                <a:ea typeface="+mn-ea"/>
                <a:cs typeface="+mn-cs"/>
              </a:rPr>
              <a:t>或</a:t>
            </a:r>
            <a:r>
              <a:rPr lang="en-GB" altLang="zh-CN" sz="1200" b="0" i="0" kern="1200" dirty="0" err="1">
                <a:solidFill>
                  <a:schemeClr val="tx1"/>
                </a:solidFill>
                <a:effectLst/>
                <a:latin typeface="+mn-lt"/>
                <a:ea typeface="+mn-ea"/>
                <a:cs typeface="+mn-cs"/>
              </a:rPr>
              <a:t>Robolectric</a:t>
            </a:r>
            <a:r>
              <a:rPr lang="en-GB" altLang="zh-CN" sz="1200" b="0" i="0" kern="1200" dirty="0">
                <a:solidFill>
                  <a:schemeClr val="tx1"/>
                </a:solidFill>
                <a:effectLst/>
                <a:latin typeface="+mn-lt"/>
                <a:ea typeface="+mn-ea"/>
                <a:cs typeface="+mn-cs"/>
              </a:rPr>
              <a:t> [13]</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在服务器上运行更广泛以及自动化的单元测试，基于模拟器。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静态分析：此分析确定潜在的空指针取消引用，资源泄漏和内存泄漏。是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原因异常通常是资源泄漏的根本原因，因此该工具要谨慎确定在哪里这些特殊的泄漏可能会发生。</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构建测试：这些测试确定代码是否正确构建。</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快照测试：这些测试生成屏幕视图和组件的图像，然后逐像素进行比较像素，以以前的快照版本</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集成测试：这些标准（黑盒）回归测试测试应用程序的关键功能和关键流程。他们通常在模拟器上运行，并且不一定特定于设备。而且他们雇用学位范围：“烟雾测试”主要针对代码（差异）的特定更改或高级目标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长尾集成测试运行全套回归测试，并针对实时运行服务器，以便它们还涵盖客户端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服务器集成。</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性能测试：这些测试在移动实验室运行，以按照所述对性能和资源使用情况的回归进行分类。以上。</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容量测试：这些测试可验证应用程序是否未超出各种指定的容量限制。</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一致性测试：这些测试可验证应用程序是否符合各种要求。</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这些测试在开发和部署周期：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预推测试。开发人员将频繁运行单元在开发代码时在她的</a:t>
            </a:r>
            <a:r>
              <a:rPr lang="en-GB" altLang="zh-CN" sz="1200" b="0" i="0" kern="1200" dirty="0">
                <a:solidFill>
                  <a:schemeClr val="tx1"/>
                </a:solidFill>
                <a:effectLst/>
                <a:latin typeface="+mn-lt"/>
                <a:ea typeface="+mn-ea"/>
                <a:cs typeface="+mn-cs"/>
              </a:rPr>
              <a:t>PC /</a:t>
            </a:r>
            <a:r>
              <a:rPr lang="zh-CN" altLang="en-US" sz="1200" b="0" i="0" kern="1200" dirty="0">
                <a:solidFill>
                  <a:schemeClr val="tx1"/>
                </a:solidFill>
                <a:effectLst/>
                <a:latin typeface="+mn-lt"/>
                <a:ea typeface="+mn-ea"/>
                <a:cs typeface="+mn-cs"/>
              </a:rPr>
              <a:t>笔记本电脑上进行测试。鉴于</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应用程序的大小以及开发的有限能力</a:t>
            </a:r>
            <a:r>
              <a:rPr lang="en-GB"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和笔记本电脑，将进行更广泛的单元测试模拟环境中的服务器。开发人员还可以手动调用表中列出的其他任何测试，静态分析和一些集成测试最常见的调用。最后一点，没有单独的测试团队，需要代码审查才能将任何代码推送到</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在推。当开发人员认为自己的改变是完成并正常工作，她开始推动她更改为</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分支。在实际推送之前</a:t>
            </a:r>
            <a:r>
              <a:rPr lang="en-GB" altLang="zh-CN" sz="1200" b="0" i="0" kern="1200" dirty="0">
                <a:solidFill>
                  <a:schemeClr val="tx1"/>
                </a:solidFill>
                <a:effectLst/>
                <a:latin typeface="+mn-lt"/>
                <a:ea typeface="+mn-ea"/>
                <a:cs typeface="+mn-cs"/>
              </a:rPr>
              <a:t>curs</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会自动运行一些测试以确定是否应阻止推送。其中包括</a:t>
            </a:r>
            <a:r>
              <a:rPr lang="en-US" altLang="zh-CN" sz="1200" b="0" i="0" kern="1200" dirty="0">
                <a:solidFill>
                  <a:schemeClr val="tx1"/>
                </a:solidFill>
                <a:effectLst/>
                <a:latin typeface="+mn-lt"/>
                <a:ea typeface="+mn-ea"/>
                <a:cs typeface="+mn-cs"/>
              </a:rPr>
              <a:t>-</a:t>
            </a:r>
            <a:r>
              <a:rPr lang="en-GB" altLang="zh-CN" sz="1200" b="0" i="0" kern="1200" dirty="0" err="1">
                <a:solidFill>
                  <a:schemeClr val="tx1"/>
                </a:solidFill>
                <a:effectLst/>
                <a:latin typeface="+mn-lt"/>
                <a:ea typeface="+mn-ea"/>
                <a:cs typeface="+mn-cs"/>
              </a:rPr>
              <a:t>dard</a:t>
            </a:r>
            <a:r>
              <a:rPr lang="zh-CN" altLang="en-US" sz="1200" b="0" i="0" kern="1200" dirty="0">
                <a:solidFill>
                  <a:schemeClr val="tx1"/>
                </a:solidFill>
                <a:effectLst/>
                <a:latin typeface="+mn-lt"/>
                <a:ea typeface="+mn-ea"/>
                <a:cs typeface="+mn-cs"/>
              </a:rPr>
              <a:t>单元测试以及大量可验证的烟雾测试频繁使用的功能及其关键流程正常运行。此外，还会运行测试以确保使用更改进行构建</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正常工作。但是，由于全面构建是需要时间的，因此源代码密集型，此处的构建测试仅测试依赖项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几层深。</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使用合约的人工测试小组（大约</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名）测试移动应用。他们进行各种烟雾测试，边缘情况测试，以确保应用程序表现正常。的测试团队主要用于测试新功能，尚未创建自动化测试。最后，他们是语言翻译完成后负责</a:t>
            </a:r>
            <a:r>
              <a:rPr lang="en-GB"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测试被添加以评估外观的质量。</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 </a:t>
            </a:r>
            <a:r>
              <a:rPr lang="zh-CN" altLang="en-US" dirty="0"/>
              <a:t>国内对标：腾讯，字节跳动。</a:t>
            </a: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扎克伯格，</a:t>
            </a:r>
            <a:r>
              <a:rPr lang="en-US" altLang="zh-CN" sz="1200" kern="1200" dirty="0">
                <a:solidFill>
                  <a:schemeClr val="tx1"/>
                </a:solidFill>
                <a:effectLst/>
                <a:latin typeface="+mn-lt"/>
                <a:ea typeface="+mn-ea"/>
                <a:cs typeface="+mn-cs"/>
              </a:rPr>
              <a:t>1984</a:t>
            </a:r>
            <a:r>
              <a:rPr lang="zh-CN" altLang="zh-CN" sz="1200" kern="1200" dirty="0">
                <a:solidFill>
                  <a:schemeClr val="tx1"/>
                </a:solidFill>
                <a:effectLst/>
                <a:latin typeface="+mn-lt"/>
                <a:ea typeface="+mn-ea"/>
                <a:cs typeface="+mn-cs"/>
              </a:rPr>
              <a:t>年出生，</a:t>
            </a:r>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年扎克伯格</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岁的时候，在哈佛大学本科宿舍楼里创办了</a:t>
            </a:r>
            <a:r>
              <a:rPr lang="en-US" altLang="zh-CN" sz="1200" kern="1200" dirty="0" err="1">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28</a:t>
            </a:r>
            <a:r>
              <a:rPr lang="zh-CN" altLang="zh-CN" sz="1200" kern="1200" dirty="0">
                <a:solidFill>
                  <a:schemeClr val="tx1"/>
                </a:solidFill>
                <a:effectLst/>
                <a:latin typeface="+mn-lt"/>
                <a:ea typeface="+mn-ea"/>
                <a:cs typeface="+mn-cs"/>
              </a:rPr>
              <a:t>岁的时候，</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上市，截止</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月市值</a:t>
            </a:r>
            <a:r>
              <a:rPr lang="en-US" altLang="zh-CN" sz="1200" kern="1200" dirty="0">
                <a:solidFill>
                  <a:schemeClr val="tx1"/>
                </a:solidFill>
                <a:effectLst/>
                <a:latin typeface="+mn-lt"/>
                <a:ea typeface="+mn-ea"/>
                <a:cs typeface="+mn-cs"/>
              </a:rPr>
              <a:t>5442.27</a:t>
            </a:r>
            <a:r>
              <a:rPr lang="zh-CN" altLang="zh-CN" sz="1200" kern="1200" dirty="0">
                <a:solidFill>
                  <a:schemeClr val="tx1"/>
                </a:solidFill>
                <a:effectLst/>
                <a:latin typeface="+mn-lt"/>
                <a:ea typeface="+mn-ea"/>
                <a:cs typeface="+mn-cs"/>
              </a:rPr>
              <a:t>亿美元。</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日下午，马克·扎克伯格在哈佛大学宿舍里创建了</a:t>
            </a:r>
            <a:r>
              <a:rPr lang="en-US" altLang="zh-CN" sz="1200" kern="1200" dirty="0">
                <a:solidFill>
                  <a:schemeClr val="tx1"/>
                </a:solidFill>
                <a:effectLst/>
                <a:latin typeface="+mn-lt"/>
                <a:ea typeface="+mn-ea"/>
                <a:cs typeface="+mn-cs"/>
              </a:rPr>
              <a:t>TheFacebook.com</a:t>
            </a:r>
            <a:r>
              <a:rPr lang="zh-CN" altLang="zh-CN" sz="1200" kern="1200" dirty="0">
                <a:solidFill>
                  <a:schemeClr val="tx1"/>
                </a:solidFill>
                <a:effectLst/>
                <a:latin typeface="+mn-lt"/>
                <a:ea typeface="+mn-ea"/>
                <a:cs typeface="+mn-cs"/>
              </a:rPr>
              <a:t>的网站。而很快，他就发现，</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十分吸引人，用户粘度很高。不到一个月，《哈佛深红报》就对此进行了报道。报道中是这样描述这个初出茅庐的社交网络，“像特洛伊木马一样闯入了哈佛大学学生的生活之中，而且，病毒一般地在各个学校传播”</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2008</a:t>
            </a:r>
            <a:r>
              <a:rPr lang="zh-CN" altLang="en-US" dirty="0"/>
              <a:t>年的时候，邀请谢丽尔</a:t>
            </a:r>
            <a:r>
              <a:rPr lang="en-US" altLang="zh-CN" dirty="0"/>
              <a:t>·</a:t>
            </a:r>
            <a:r>
              <a:rPr lang="zh-CN" altLang="en-US" dirty="0"/>
              <a:t>桑德伯格出人首席运营官。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闪电式扩张存在风险，在每个新的规模阶段重塑领导风格，产品和企业并非易事，但这是必要的。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公司成功进行闪电式扩张，进入“城市”阶段或者“国家”阶段之后，技术创新也不容忽视。通过闪电式扩张建立的巨型公司，通常是收购技术创新企业的公司。就像</a:t>
            </a:r>
            <a:r>
              <a:rPr lang="en-US" altLang="zh-CN" dirty="0" err="1"/>
              <a:t>facebook</a:t>
            </a:r>
            <a:r>
              <a:rPr lang="zh-CN" altLang="en-US" dirty="0"/>
              <a:t>收购</a:t>
            </a:r>
            <a:r>
              <a:rPr lang="en-US" altLang="zh-CN" dirty="0"/>
              <a:t>Oculus</a:t>
            </a:r>
            <a:r>
              <a:rPr lang="zh-CN" altLang="en-US" dirty="0"/>
              <a:t>一样（</a:t>
            </a:r>
            <a:r>
              <a:rPr lang="en-US" altLang="zh-CN" dirty="0"/>
              <a:t>VR</a:t>
            </a:r>
            <a:r>
              <a:rPr lang="zh-CN" altLang="en-US" dirty="0"/>
              <a:t>）。</a:t>
            </a:r>
            <a:endParaRPr lang="zh-CN" altLang="en-US" dirty="0"/>
          </a:p>
          <a:p>
            <a:endParaRPr lang="zh-CN" altLang="en-US" dirty="0"/>
          </a:p>
          <a:p>
            <a:r>
              <a:rPr lang="zh-CN" altLang="en-US" dirty="0"/>
              <a:t>埃隆·马斯克的朋友们评价他是个目标极其明确的人，他习惯从工程师的视角看世界。</a:t>
            </a:r>
            <a:endParaRPr lang="zh-CN" altLang="en-US" dirty="0"/>
          </a:p>
          <a:p>
            <a:endParaRPr lang="zh-CN" altLang="en-US" dirty="0"/>
          </a:p>
          <a:p>
            <a:r>
              <a:rPr lang="zh-CN" altLang="en-US" dirty="0"/>
              <a:t>他在上大学的时候就常常思考，这个世界面临的真正问题是什么，哪些会影响到人类的未来。他看好互联网，可持续能源和空间探索。后来他依约进入了这三个领域，并依次扔下PayPal，Tesla Motors和SpaceX三个重磅炸弹。</a:t>
            </a:r>
            <a:endParaRPr lang="zh-CN" altLang="en-US" dirty="0"/>
          </a:p>
          <a:p>
            <a:r>
              <a:rPr lang="zh-CN" altLang="en-US" dirty="0"/>
              <a:t>“只要他看好的，他会一直努力，直到达到目标。”Ressi说。</a:t>
            </a:r>
            <a:endParaRPr lang="zh-CN" altLang="en-US" dirty="0"/>
          </a:p>
          <a:p>
            <a:r>
              <a:rPr lang="zh-CN" altLang="en-US" dirty="0"/>
              <a:t>对于那些反对他的人，他会不遗余力地反击，毫不掩饰自己的真实想法。</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p:txBody>
      </p:sp>
      <p:sp>
        <p:nvSpPr>
          <p:cNvPr id="13" name="日期占位符 12"/>
          <p:cNvSpPr>
            <a:spLocks noGrp="1"/>
          </p:cNvSpPr>
          <p:nvPr>
            <p:ph type="dt" sz="half" idx="10"/>
          </p:nvPr>
        </p:nvSpPr>
        <p:spPr/>
        <p:txBody>
          <a:bodyPr/>
          <a:lstStyle/>
          <a:p>
            <a:fld id="{1D8BD707-D9CF-40AE-B4C6-C98DA3205C09}" type="datetimeFigureOut">
              <a:rPr lang="en-US" smtClean="0"/>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0">
        <a:defRPr sz="540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hyperlink" Target="https://qcon.infoq.cn/2018/shanghai/" TargetMode="Externa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hyperlink" Target="https://www.cifnews.com/article/45537" TargetMode="Externa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rPr>
              <a:t>黑客之道</a:t>
            </a:r>
            <a:r>
              <a:rPr lang="en-US" altLang="zh-CN"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rPr>
              <a:t>-</a:t>
            </a:r>
            <a:r>
              <a:rPr lang="zh-CN" altLang="en-US"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rPr>
              <a:t>解码</a:t>
            </a:r>
            <a:r>
              <a:rPr lang="en-US" altLang="zh-CN" sz="7200" b="1" spc="30" dirty="0" err="1">
                <a:solidFill>
                  <a:srgbClr val="F9CD0E"/>
                </a:solidFill>
                <a:latin typeface="微软雅黑" panose="020B0503020204020204" pitchFamily="34" charset="-122"/>
                <a:ea typeface="微软雅黑" panose="020B0503020204020204" pitchFamily="34" charset="-122"/>
                <a:cs typeface="苹方" panose="020B0300000000000000" charset="-122"/>
              </a:rPr>
              <a:t>FaceBook</a:t>
            </a:r>
            <a:r>
              <a:rPr lang="zh-CN" altLang="en-US"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rPr>
              <a:t>的</a:t>
            </a:r>
            <a:r>
              <a:rPr lang="en-US" altLang="zh-CN"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rPr>
              <a:t>DevOps</a:t>
            </a:r>
            <a:r>
              <a:rPr lang="zh-CN" altLang="en-US"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rPr>
              <a:t>之路</a:t>
            </a:r>
            <a:endParaRPr lang="en-US" altLang="zh-CN" sz="7200" b="1" spc="30" dirty="0">
              <a:solidFill>
                <a:srgbClr val="F9CD0E"/>
              </a:solidFill>
              <a:latin typeface="微软雅黑" panose="020B0503020204020204" pitchFamily="34" charset="-122"/>
              <a:ea typeface="微软雅黑" panose="020B0503020204020204" pitchFamily="34" charset="-122"/>
              <a:cs typeface="苹方" panose="020B0300000000000000" charset="-122"/>
            </a:endParaRPr>
          </a:p>
          <a:p>
            <a:pPr marL="12700" marR="5080" algn="r">
              <a:lnSpc>
                <a:spcPct val="100000"/>
              </a:lnSpc>
              <a:spcBef>
                <a:spcPts val="95"/>
              </a:spcBef>
            </a:pPr>
            <a:endParaRPr sz="2800" dirty="0">
              <a:latin typeface="微软雅黑" panose="020B0503020204020204" pitchFamily="34" charset="-122"/>
              <a:ea typeface="微软雅黑" panose="020B0503020204020204" pitchFamily="34" charset="-122"/>
              <a:cs typeface="苹方" panose="020B0300000000000000" charset="-122"/>
            </a:endParaRPr>
          </a:p>
        </p:txBody>
      </p:sp>
      <p:sp>
        <p:nvSpPr>
          <p:cNvPr id="5" name="object 5"/>
          <p:cNvSpPr txBox="1"/>
          <p:nvPr/>
        </p:nvSpPr>
        <p:spPr>
          <a:xfrm>
            <a:off x="1062037" y="6173311"/>
            <a:ext cx="168386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DevOps</a:t>
            </a:r>
            <a:r>
              <a:rPr lang="zh-CN" altLang="en-US"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案例深度研究战团</a:t>
            </a:r>
            <a:r>
              <a:rPr lang="en-US" alt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—Facebook</a:t>
            </a:r>
            <a:r>
              <a:rPr lang="zh-CN" altLang="en-US"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小组</a:t>
            </a:r>
            <a:endParaRPr lang="en-US" alt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2019</a:t>
            </a:r>
            <a:r>
              <a:rPr lang="zh-CN" altLang="en-US"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年</a:t>
            </a:r>
            <a:r>
              <a:rPr lang="en-US" alt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11</a:t>
            </a:r>
            <a:r>
              <a:rPr lang="zh-CN" altLang="en-US" sz="6000" b="1" spc="5" dirty="0">
                <a:solidFill>
                  <a:srgbClr val="F9CD0E"/>
                </a:solidFill>
                <a:latin typeface="微软雅黑" panose="020B0503020204020204" pitchFamily="34" charset="-122"/>
                <a:ea typeface="微软雅黑" panose="020B0503020204020204" pitchFamily="34" charset="-122"/>
                <a:cs typeface="苹方" panose="020B0300000000000000" charset="-122"/>
              </a:rPr>
              <a:t>月</a:t>
            </a:r>
            <a:endParaRPr lang="zh-CN" sz="6000" b="1" spc="5" dirty="0">
              <a:solidFill>
                <a:srgbClr val="F9CD0E"/>
              </a:solidFill>
              <a:latin typeface="微软雅黑" panose="020B0503020204020204" pitchFamily="34" charset="-122"/>
              <a:ea typeface="微软雅黑"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r>
              <a:rPr lang="en-US" altLang="zh-CN" sz="6000" dirty="0"/>
              <a:t>—</a:t>
            </a:r>
            <a:r>
              <a:rPr lang="zh-CN" altLang="en-US" sz="6000" dirty="0"/>
              <a:t>朕即国家</a:t>
            </a:r>
            <a:endParaRPr lang="zh-CN" altLang="en-US" sz="6000" dirty="0"/>
          </a:p>
        </p:txBody>
      </p:sp>
      <p:sp>
        <p:nvSpPr>
          <p:cNvPr id="3" name="文本占位符 2"/>
          <p:cNvSpPr>
            <a:spLocks noGrp="1"/>
          </p:cNvSpPr>
          <p:nvPr>
            <p:ph type="body" idx="1"/>
          </p:nvPr>
        </p:nvSpPr>
        <p:spPr>
          <a:xfrm>
            <a:off x="755650" y="2225675"/>
            <a:ext cx="17445555" cy="7386638"/>
          </a:xfrm>
        </p:spPr>
        <p:txBody>
          <a:bodyPr/>
          <a:lstStyle/>
          <a:p>
            <a:pPr>
              <a:lnSpc>
                <a:spcPct val="150000"/>
              </a:lnSpc>
            </a:pPr>
            <a:r>
              <a:rPr lang="zh-CN" altLang="en-US" sz="4000" dirty="0"/>
              <a:t>扎克伯格是</a:t>
            </a:r>
            <a:r>
              <a:rPr lang="en-US" altLang="zh-CN" sz="4000" dirty="0"/>
              <a:t>Facebook</a:t>
            </a:r>
            <a:r>
              <a:rPr lang="zh-CN" altLang="en-US" sz="4000" dirty="0"/>
              <a:t>的灵魂，在</a:t>
            </a:r>
            <a:r>
              <a:rPr lang="en-US" altLang="zh-CN" sz="4000" dirty="0"/>
              <a:t>Facebook</a:t>
            </a:r>
            <a:r>
              <a:rPr lang="zh-CN" altLang="en-US" sz="4000" dirty="0"/>
              <a:t>发展的每个阶段，都烙着扎克伯格的个人印记。</a:t>
            </a:r>
            <a:endParaRPr lang="en-US" altLang="zh-CN" sz="4000" dirty="0"/>
          </a:p>
          <a:p>
            <a:pPr>
              <a:lnSpc>
                <a:spcPct val="150000"/>
              </a:lnSpc>
            </a:pPr>
            <a:r>
              <a:rPr lang="zh-CN" altLang="en-US" sz="4000" dirty="0"/>
              <a:t>和乔布斯一样，扎克伯格在消费者有更多选择和话语权的世界中对自己的远见深信不疑。</a:t>
            </a:r>
            <a:endParaRPr lang="en-US" altLang="zh-CN" sz="4000" dirty="0"/>
          </a:p>
          <a:p>
            <a:pPr>
              <a:lnSpc>
                <a:spcPct val="150000"/>
              </a:lnSpc>
            </a:pPr>
            <a:r>
              <a:rPr lang="en-US" altLang="zh-CN" sz="4000" dirty="0"/>
              <a:t>Facebook</a:t>
            </a:r>
            <a:r>
              <a:rPr lang="zh-CN" altLang="en-US" sz="4000" dirty="0"/>
              <a:t>的每次以重大决策都是扎克伯格决定的，他甚至不用得到其他成员的同意，可自行决定一项重要的决策。</a:t>
            </a:r>
            <a:endParaRPr lang="en-US" altLang="zh-CN" sz="4000" dirty="0"/>
          </a:p>
          <a:p>
            <a:pPr>
              <a:lnSpc>
                <a:spcPct val="150000"/>
              </a:lnSpc>
            </a:pPr>
            <a:r>
              <a:rPr lang="zh-CN" altLang="en-US" sz="4000" dirty="0"/>
              <a:t>在</a:t>
            </a:r>
            <a:r>
              <a:rPr lang="en-US" altLang="zh-CN" sz="4000" dirty="0" err="1"/>
              <a:t>facebook</a:t>
            </a:r>
            <a:r>
              <a:rPr lang="zh-CN" altLang="en-US" sz="4000" dirty="0"/>
              <a:t>内部，扎克伯格就像是一名皇帝，拥有绝对权威。</a:t>
            </a:r>
            <a:endParaRPr lang="en-US" altLang="zh-CN" sz="4000" dirty="0"/>
          </a:p>
          <a:p>
            <a:pPr>
              <a:lnSpc>
                <a:spcPct val="150000"/>
              </a:lnSpc>
            </a:pPr>
            <a:r>
              <a:rPr lang="zh-CN" altLang="en-US" sz="4000" dirty="0"/>
              <a:t>在成长快速的企业里，领袖应该带着霸气</a:t>
            </a:r>
            <a:r>
              <a:rPr lang="en-US" altLang="zh-CN" sz="4000" dirty="0"/>
              <a:t>—</a:t>
            </a:r>
            <a:r>
              <a:rPr lang="zh-CN" altLang="en-US" sz="4000" dirty="0"/>
              <a:t>君王气质。</a:t>
            </a:r>
            <a:endParaRPr lang="en-US" altLang="zh-CN" sz="4000" dirty="0"/>
          </a:p>
        </p:txBody>
      </p:sp>
      <p:pic>
        <p:nvPicPr>
          <p:cNvPr id="4" name="图片 3"/>
          <p:cNvPicPr>
            <a:picLocks noChangeAspect="1"/>
          </p:cNvPicPr>
          <p:nvPr/>
        </p:nvPicPr>
        <p:blipFill>
          <a:blip r:embed="rId1"/>
          <a:stretch>
            <a:fillRect/>
          </a:stretch>
        </p:blipFill>
        <p:spPr>
          <a:xfrm>
            <a:off x="17367250" y="7178675"/>
            <a:ext cx="2438400" cy="3195145"/>
          </a:xfrm>
          <a:prstGeom prst="rect">
            <a:avLst/>
          </a:prstGeom>
        </p:spPr>
      </p:pic>
      <p:pic>
        <p:nvPicPr>
          <p:cNvPr id="5" name="图片 4"/>
          <p:cNvPicPr>
            <a:picLocks noChangeAspect="1"/>
          </p:cNvPicPr>
          <p:nvPr/>
        </p:nvPicPr>
        <p:blipFill>
          <a:blip r:embed="rId2"/>
          <a:stretch>
            <a:fillRect/>
          </a:stretch>
        </p:blipFill>
        <p:spPr>
          <a:xfrm>
            <a:off x="14433115" y="7162800"/>
            <a:ext cx="2293585" cy="32110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endParaRPr lang="zh-CN" altLang="en-US" sz="6000" dirty="0"/>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解决</a:t>
            </a:r>
            <a:r>
              <a:rPr lang="en-US" altLang="zh-CN" sz="4000" kern="1200" dirty="0">
                <a:solidFill>
                  <a:srgbClr val="FFC000"/>
                </a:solidFill>
              </a:rPr>
              <a:t>Facebook</a:t>
            </a:r>
            <a:r>
              <a:rPr lang="zh-CN" altLang="en-US" sz="4000" kern="1200" dirty="0">
                <a:solidFill>
                  <a:srgbClr val="FFC000"/>
                </a:solidFill>
              </a:rPr>
              <a:t>的重要问题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en-US" altLang="zh-CN" sz="6600" dirty="0">
                <a:latin typeface="微软雅黑" panose="020B0503020204020204" pitchFamily="34" charset="-122"/>
                <a:ea typeface="微软雅黑" panose="020B0503020204020204" pitchFamily="34" charset="-122"/>
                <a:cs typeface="Calibri Light" panose="020F0302020204030204"/>
              </a:rPr>
              <a:t>F</a:t>
            </a:r>
            <a:r>
              <a:rPr lang="zh-CN" altLang="en-US" sz="6600" dirty="0">
                <a:latin typeface="微软雅黑" panose="020B0503020204020204" pitchFamily="34" charset="-122"/>
                <a:ea typeface="微软雅黑" panose="020B0503020204020204" pitchFamily="34" charset="-122"/>
                <a:cs typeface="Calibri Light" panose="020F0302020204030204"/>
              </a:rPr>
              <a:t>acebook大事记</a:t>
            </a:r>
            <a:endParaRPr lang="zh-CN" altLang="en-US" sz="6600" dirty="0"/>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让网站有趣比赚钱更重要，有趣和酷是</a:t>
            </a: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的原则。</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2"/>
          <a:stretch>
            <a:fillRect/>
          </a:stretch>
        </p:blipFill>
        <p:spPr>
          <a:xfrm>
            <a:off x="415708" y="3444875"/>
            <a:ext cx="18648972" cy="4648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endParaRPr lang="zh-CN" altLang="en-US" dirty="0"/>
          </a:p>
        </p:txBody>
      </p:sp>
      <p:pic>
        <p:nvPicPr>
          <p:cNvPr id="4" name="图片 3"/>
          <p:cNvPicPr>
            <a:picLocks noChangeAspect="1"/>
          </p:cNvPicPr>
          <p:nvPr/>
        </p:nvPicPr>
        <p:blipFill>
          <a:blip r:embed="rId1"/>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2"/>
              </a:rPr>
              <a:t> </a:t>
            </a:r>
            <a:r>
              <a:rPr lang="en-US" altLang="zh-CN" i="1" dirty="0" err="1">
                <a:solidFill>
                  <a:srgbClr val="FFC000"/>
                </a:solidFill>
                <a:latin typeface="微软雅黑" panose="020B0503020204020204" pitchFamily="34" charset="-122"/>
                <a:ea typeface="微软雅黑" panose="020B0503020204020204" pitchFamily="34" charset="-122"/>
                <a:hlinkClick r:id="rId2"/>
              </a:rPr>
              <a:t>QCon</a:t>
            </a:r>
            <a:r>
              <a:rPr lang="en-US" altLang="zh-CN" i="1" dirty="0">
                <a:solidFill>
                  <a:srgbClr val="FFC000"/>
                </a:solidFill>
                <a:latin typeface="微软雅黑" panose="020B0503020204020204" pitchFamily="34" charset="-122"/>
                <a:ea typeface="微软雅黑" panose="020B0503020204020204" pitchFamily="34" charset="-122"/>
                <a:hlinkClick r:id="rId2"/>
              </a:rPr>
              <a:t> </a:t>
            </a:r>
            <a:r>
              <a:rPr lang="zh-CN" altLang="en-US" i="1" dirty="0">
                <a:solidFill>
                  <a:srgbClr val="FFC000"/>
                </a:solidFill>
                <a:latin typeface="微软雅黑" panose="020B0503020204020204" pitchFamily="34" charset="-122"/>
                <a:ea typeface="微软雅黑" panose="020B0503020204020204" pitchFamily="34" charset="-122"/>
                <a:hlinkClick r:id="rId2"/>
              </a:rPr>
              <a:t>上海 </a:t>
            </a:r>
            <a:r>
              <a:rPr lang="en-US" altLang="zh-CN" i="1" dirty="0">
                <a:solidFill>
                  <a:srgbClr val="FFC000"/>
                </a:solidFill>
                <a:latin typeface="微软雅黑" panose="020B0503020204020204" pitchFamily="34" charset="-122"/>
                <a:ea typeface="微软雅黑" panose="020B0503020204020204" pitchFamily="34" charset="-122"/>
                <a:hlinkClick r:id="rId2"/>
              </a:rPr>
              <a:t>2018 </a:t>
            </a:r>
            <a:r>
              <a:rPr lang="zh-CN" altLang="en-US" i="1" dirty="0">
                <a:solidFill>
                  <a:srgbClr val="FFC000"/>
                </a:solidFill>
                <a:latin typeface="微软雅黑" panose="020B0503020204020204" pitchFamily="34" charset="-122"/>
                <a:ea typeface="微软雅黑" panose="020B0503020204020204" pitchFamily="34" charset="-122"/>
                <a:hlinkClick r:id="rId2"/>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endParaRPr lang="zh-CN" altLang="en-US" sz="6000" dirty="0"/>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1"/>
          <a:stretch>
            <a:fillRect/>
          </a:stretch>
        </p:blipFill>
        <p:spPr>
          <a:xfrm>
            <a:off x="16717612" y="7149185"/>
            <a:ext cx="2359693" cy="330180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6050" y="3292475"/>
            <a:ext cx="14401800" cy="7199911"/>
          </a:xfrm>
          <a:prstGeom prst="rect">
            <a:avLst/>
          </a:prstGeom>
        </p:spPr>
      </p:pic>
      <p:sp>
        <p:nvSpPr>
          <p:cNvPr id="5" name="文本框 4"/>
          <p:cNvSpPr txBox="1"/>
          <p:nvPr/>
        </p:nvSpPr>
        <p:spPr>
          <a:xfrm>
            <a:off x="655954" y="1313402"/>
            <a:ext cx="186162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提到Facebook，人们往往联想到“社交网站“，但这绝不能涵盖Facebook所有业务形态。以平台战略为原始驱动力，Facebook不断升级功能体验，拓展产业范围，把多元业务融合进社交主业。</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商业模式</a:t>
            </a:r>
            <a:endParaRPr lang="zh-CN" altLang="en-US" sz="6000" dirty="0"/>
          </a:p>
        </p:txBody>
      </p:sp>
      <p:sp>
        <p:nvSpPr>
          <p:cNvPr id="5" name="Rectangle 14"/>
          <p:cNvSpPr/>
          <p:nvPr/>
        </p:nvSpPr>
        <p:spPr>
          <a:xfrm>
            <a:off x="9945366" y="3292475"/>
            <a:ext cx="8793484" cy="6745686"/>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4"/>
            <a:ext cx="8467729" cy="6745687"/>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502525" y="3823333"/>
            <a:ext cx="6223459" cy="5073366"/>
            <a:chOff x="1369349" y="3060420"/>
            <a:chExt cx="3810962" cy="2921428"/>
          </a:xfrm>
        </p:grpSpPr>
        <p:sp>
          <p:nvSpPr>
            <p:cNvPr id="9" name="Rectangle 3"/>
            <p:cNvSpPr txBox="1">
              <a:spLocks noChangeArrowheads="1"/>
            </p:cNvSpPr>
            <p:nvPr/>
          </p:nvSpPr>
          <p:spPr bwMode="auto">
            <a:xfrm>
              <a:off x="1442500" y="3429752"/>
              <a:ext cx="3737811" cy="255209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20204" pitchFamily="34" charset="0"/>
                <a:buNone/>
                <a:defRPr kumimoji="0" sz="1000">
                  <a:solidFill>
                    <a:schemeClr val="bg1">
                      <a:lumMod val="85000"/>
                    </a:schemeClr>
                  </a:solidFill>
                  <a:latin typeface="+mj-ea"/>
                  <a:ea typeface="+mj-ea"/>
                  <a:cs typeface="Tahoma" panose="020B0604030504040204" pitchFamily="34" charset="0"/>
                </a:defRPr>
              </a:lvl1pPr>
            </a:lstStyle>
            <a:p>
              <a:pPr>
                <a:lnSpc>
                  <a:spcPct val="150000"/>
                </a:lnSpc>
              </a:pPr>
              <a:r>
                <a:rPr lang="zh-CN" altLang="en-US" sz="3200" dirty="0">
                  <a:latin typeface="微软雅黑" panose="020B0503020204020204" pitchFamily="34" charset="-122"/>
                  <a:ea typeface="微软雅黑" panose="020B0503020204020204" pitchFamily="34" charset="-122"/>
                </a:rPr>
                <a:t>用户在</a:t>
              </a:r>
              <a:r>
                <a:rPr lang="en-US" altLang="zh-CN" sz="3200" dirty="0">
                  <a:latin typeface="微软雅黑" panose="020B0503020204020204" pitchFamily="34" charset="-122"/>
                  <a:ea typeface="微软雅黑" panose="020B0503020204020204" pitchFamily="34" charset="-122"/>
                </a:rPr>
                <a:t>Facebook</a:t>
              </a:r>
              <a:r>
                <a:rPr lang="zh-CN" altLang="en-US" sz="32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3200" dirty="0" err="1">
                  <a:latin typeface="微软雅黑" panose="020B0503020204020204" pitchFamily="34" charset="-122"/>
                  <a:ea typeface="微软雅黑" panose="020B0503020204020204" pitchFamily="34" charset="-122"/>
                </a:rPr>
                <a:t>facebook</a:t>
              </a:r>
              <a:r>
                <a:rPr lang="zh-CN" altLang="en-US" sz="3200" dirty="0">
                  <a:latin typeface="微软雅黑" panose="020B0503020204020204" pitchFamily="34" charset="-122"/>
                  <a:ea typeface="微软雅黑" panose="020B0503020204020204" pitchFamily="34" charset="-122"/>
                </a:rPr>
                <a:t>会向开发者提取分成，作为平台的服务费；</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b="1" dirty="0">
                  <a:solidFill>
                    <a:srgbClr val="FFC000"/>
                  </a:solidFill>
                  <a:latin typeface="微软雅黑" panose="020B0503020204020204" pitchFamily="34" charset="-122"/>
                  <a:ea typeface="微软雅黑" panose="020B0503020204020204" pitchFamily="34" charset="-122"/>
                </a:rPr>
                <a:t>此部分费用进入</a:t>
              </a:r>
              <a:r>
                <a:rPr lang="en-US" altLang="zh-CN" sz="3200" b="1" dirty="0">
                  <a:solidFill>
                    <a:srgbClr val="FFC000"/>
                  </a:solidFill>
                  <a:latin typeface="微软雅黑" panose="020B0503020204020204" pitchFamily="34" charset="-122"/>
                  <a:ea typeface="微软雅黑" panose="020B0503020204020204" pitchFamily="34" charset="-122"/>
                </a:rPr>
                <a:t>2014</a:t>
              </a:r>
              <a:r>
                <a:rPr lang="zh-CN" altLang="en-US" sz="3200" b="1" dirty="0">
                  <a:solidFill>
                    <a:srgbClr val="FFC000"/>
                  </a:solidFill>
                  <a:latin typeface="微软雅黑" panose="020B0503020204020204" pitchFamily="34" charset="-122"/>
                  <a:ea typeface="微软雅黑" panose="020B0503020204020204" pitchFamily="34" charset="-122"/>
                </a:rPr>
                <a:t>年后占比始终低于</a:t>
              </a:r>
              <a:r>
                <a:rPr lang="en-US" altLang="zh-CN" sz="3200" b="1" dirty="0">
                  <a:solidFill>
                    <a:srgbClr val="FFC000"/>
                  </a:solidFill>
                  <a:latin typeface="微软雅黑" panose="020B0503020204020204" pitchFamily="34" charset="-122"/>
                  <a:ea typeface="微软雅黑" panose="020B0503020204020204" pitchFamily="34" charset="-122"/>
                </a:rPr>
                <a:t>10%</a:t>
              </a:r>
              <a:endParaRPr lang="en-US" altLang="zh-CN" sz="3200" b="1" dirty="0">
                <a:solidFill>
                  <a:srgbClr val="FFC000"/>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3200" b="1" i="0" u="none" strike="noStrike" kern="1200" cap="none" spc="0" normalizeH="0" baseline="0" noProof="0" dirty="0">
                  <a:ln>
                    <a:noFill/>
                  </a:ln>
                  <a:solidFill>
                    <a:srgbClr val="FFC000"/>
                  </a:solidFill>
                  <a:effectLst/>
                  <a:uLnTx/>
                  <a:uFillTx/>
                  <a:latin typeface="Calibri" panose="020F0502020204030204" charset="0"/>
                  <a:ea typeface="微软雅黑" panose="020B0503020204020204" pitchFamily="34" charset="-122"/>
                  <a:cs typeface="+mn-cs"/>
                </a:rPr>
                <a:t>支付及其他费用</a:t>
              </a:r>
              <a:endParaRPr kumimoji="0" lang="zh-CN" altLang="en-US" sz="3200" b="1" i="0" u="none" strike="noStrike" kern="1200" cap="none" spc="0" normalizeH="0" baseline="0" noProof="0" dirty="0">
                <a:ln>
                  <a:noFill/>
                </a:ln>
                <a:solidFill>
                  <a:srgbClr val="FFC000"/>
                </a:solidFill>
                <a:effectLst/>
                <a:uLnTx/>
                <a:uFillTx/>
                <a:latin typeface="Calibri" panose="020F0502020204030204" charset="0"/>
                <a:ea typeface="微软雅黑" panose="020B0503020204020204" pitchFamily="34" charset="-122"/>
                <a:cs typeface="+mn-cs"/>
              </a:endParaRP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grpSp>
      <p:grpSp>
        <p:nvGrpSpPr>
          <p:cNvPr id="12" name="组合 11"/>
          <p:cNvGrpSpPr/>
          <p:nvPr/>
        </p:nvGrpSpPr>
        <p:grpSpPr>
          <a:xfrm>
            <a:off x="12571591" y="3825873"/>
            <a:ext cx="5980895" cy="5678887"/>
            <a:chOff x="1369349" y="3060420"/>
            <a:chExt cx="3810962" cy="4126761"/>
          </a:xfrm>
        </p:grpSpPr>
        <p:sp>
          <p:nvSpPr>
            <p:cNvPr id="13" name="Rectangle 3"/>
            <p:cNvSpPr txBox="1">
              <a:spLocks noChangeArrowheads="1"/>
            </p:cNvSpPr>
            <p:nvPr/>
          </p:nvSpPr>
          <p:spPr bwMode="auto">
            <a:xfrm>
              <a:off x="1442500" y="3429751"/>
              <a:ext cx="3737811" cy="375743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2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defRPr>
              </a:lvl1pPr>
            </a:lstStyle>
            <a:p>
              <a:r>
                <a:rPr lang="en-US" altLang="zh-CN" sz="3200" dirty="0"/>
                <a:t>1</a:t>
              </a:r>
              <a:r>
                <a:rPr lang="zh-CN" altLang="en-US" sz="3200" dirty="0"/>
                <a:t>、广告形式，不断丰富，主要售卖展示广告</a:t>
              </a:r>
              <a:endParaRPr lang="en-US" altLang="zh-CN" sz="3200" dirty="0"/>
            </a:p>
            <a:p>
              <a:r>
                <a:rPr lang="en-US" altLang="zh-CN" sz="3200" dirty="0"/>
                <a:t>2</a:t>
              </a:r>
              <a:r>
                <a:rPr lang="zh-CN" altLang="en-US" sz="3200" dirty="0"/>
                <a:t>、广告卖点，借力数据优势，主打精准；</a:t>
              </a:r>
              <a:endParaRPr lang="en-US" altLang="zh-CN" sz="3200" dirty="0"/>
            </a:p>
            <a:p>
              <a:r>
                <a:rPr lang="en-US" altLang="zh-CN" sz="3200" dirty="0"/>
                <a:t>3</a:t>
              </a:r>
              <a:r>
                <a:rPr lang="zh-CN" altLang="en-US" sz="3200" dirty="0"/>
                <a:t>、广告技术，创新投放机制，融入先进的广告理念与技术</a:t>
              </a:r>
              <a:endParaRPr lang="en-US" altLang="zh-CN" sz="3200" dirty="0"/>
            </a:p>
            <a:p>
              <a:r>
                <a:rPr lang="zh-CN" altLang="en-US" sz="3200" b="1" dirty="0">
                  <a:solidFill>
                    <a:srgbClr val="FFC000"/>
                  </a:solidFill>
                </a:rPr>
                <a:t>广告收入比重站稳</a:t>
              </a:r>
              <a:r>
                <a:rPr lang="en-US" altLang="zh-CN" sz="3200" b="1" dirty="0">
                  <a:solidFill>
                    <a:srgbClr val="FFC000"/>
                  </a:solidFill>
                </a:rPr>
                <a:t>90%</a:t>
              </a:r>
              <a:endParaRPr lang="en-US" altLang="zh-CN" sz="3200" b="1" dirty="0">
                <a:solidFill>
                  <a:srgbClr val="FFC000"/>
                </a:solidFill>
              </a:endParaRPr>
            </a:p>
          </p:txBody>
        </p:sp>
        <p:sp>
          <p:nvSpPr>
            <p:cNvPr id="14" name="TextBox 13"/>
            <p:cNvSpPr txBox="1"/>
            <p:nvPr/>
          </p:nvSpPr>
          <p:spPr>
            <a:xfrm>
              <a:off x="1369349" y="3060420"/>
              <a:ext cx="2471461" cy="424947"/>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3200" b="1" i="0" u="none" strike="noStrike" kern="1200" cap="none" spc="0" normalizeH="0" baseline="0" noProof="0" dirty="0">
                  <a:ln>
                    <a:noFill/>
                  </a:ln>
                  <a:solidFill>
                    <a:srgbClr val="FFC000"/>
                  </a:solidFill>
                  <a:effectLst/>
                  <a:uLnTx/>
                  <a:uFillTx/>
                  <a:latin typeface="Calibri" panose="020F0502020204030204" charset="0"/>
                  <a:ea typeface="微软雅黑" panose="020B0503020204020204" pitchFamily="34" charset="-122"/>
                  <a:cs typeface="+mn-cs"/>
                </a:rPr>
                <a:t>广告收入</a:t>
              </a:r>
              <a:endParaRPr kumimoji="0" lang="zh-CN" altLang="en-US" sz="3200" b="1" i="0" u="none" strike="noStrike" kern="1200" cap="none" spc="0" normalizeH="0" baseline="0" noProof="0" dirty="0">
                <a:ln>
                  <a:noFill/>
                </a:ln>
                <a:solidFill>
                  <a:srgbClr val="FFC000"/>
                </a:solidFill>
                <a:effectLst/>
                <a:uLnTx/>
                <a:uFillTx/>
                <a:latin typeface="Calibri" panose="020F0502020204030204" charset="0"/>
                <a:ea typeface="微软雅黑" panose="020B0503020204020204" pitchFamily="34" charset="-122"/>
                <a:cs typeface="+mn-cs"/>
              </a:endParaRP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2019.Q3</a:t>
            </a:r>
            <a:r>
              <a:rPr lang="zh-CN" altLang="en-US" sz="6000" dirty="0"/>
              <a:t>财报情况</a:t>
            </a:r>
            <a:endParaRPr lang="zh-CN" altLang="en-US" sz="6000" dirty="0"/>
          </a:p>
        </p:txBody>
      </p:sp>
      <p:pic>
        <p:nvPicPr>
          <p:cNvPr id="4" name="图片 3"/>
          <p:cNvPicPr>
            <a:picLocks noChangeAspect="1"/>
          </p:cNvPicPr>
          <p:nvPr/>
        </p:nvPicPr>
        <p:blipFill>
          <a:blip r:embed="rId1"/>
          <a:stretch>
            <a:fillRect/>
          </a:stretch>
        </p:blipFill>
        <p:spPr>
          <a:xfrm>
            <a:off x="10678294" y="2987675"/>
            <a:ext cx="8956911" cy="6631692"/>
          </a:xfrm>
          <a:prstGeom prst="rect">
            <a:avLst/>
          </a:prstGeom>
        </p:spPr>
      </p:pic>
      <p:pic>
        <p:nvPicPr>
          <p:cNvPr id="5" name="图片 4"/>
          <p:cNvPicPr>
            <a:picLocks noChangeAspect="1"/>
          </p:cNvPicPr>
          <p:nvPr/>
        </p:nvPicPr>
        <p:blipFill>
          <a:blip r:embed="rId2"/>
          <a:stretch>
            <a:fillRect/>
          </a:stretch>
        </p:blipFill>
        <p:spPr>
          <a:xfrm>
            <a:off x="1005205" y="2987675"/>
            <a:ext cx="9097487" cy="66316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3902075"/>
            <a:ext cx="6520898" cy="3634442"/>
          </a:xfrm>
          <a:prstGeom prst="flowChartPunchedTape">
            <a:avLst/>
          </a:prstGeom>
        </p:spPr>
      </p:pic>
      <p:sp>
        <p:nvSpPr>
          <p:cNvPr id="25" name="Title 1"/>
          <p:cNvSpPr txBox="1">
            <a:spLocks noGrp="1"/>
          </p:cNvSpPr>
          <p:nvPr>
            <p:ph type="body" idx="1"/>
          </p:nvPr>
        </p:nvSpPr>
        <p:spPr>
          <a:xfrm>
            <a:off x="7842250" y="3673475"/>
            <a:ext cx="11658600" cy="4876799"/>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a:solidFill>
                  <a:schemeClr val="bg1"/>
                </a:solidFill>
              </a:rPr>
              <a:t>Facebook</a:t>
            </a:r>
            <a:r>
              <a:rPr lang="zh-CN" altLang="en-US" sz="3600" b="0" dirty="0">
                <a:solidFill>
                  <a:schemeClr val="bg1"/>
                </a:solidFill>
              </a:rPr>
              <a:t>的开发者大会</a:t>
            </a:r>
            <a:endParaRPr lang="en-US" altLang="zh-CN" sz="3600" b="0" dirty="0">
              <a:solidFill>
                <a:schemeClr val="bg1"/>
              </a:solidFill>
            </a:endParaRPr>
          </a:p>
          <a:p>
            <a:pPr>
              <a:lnSpc>
                <a:spcPct val="150000"/>
              </a:lnSpc>
            </a:pPr>
            <a:r>
              <a:rPr lang="en-US" altLang="zh-CN" sz="3600" b="0" dirty="0">
                <a:solidFill>
                  <a:schemeClr val="bg1"/>
                </a:solidFill>
              </a:rPr>
              <a:t>2007</a:t>
            </a:r>
            <a:r>
              <a:rPr lang="zh-CN" altLang="en-US" sz="3600" b="0" dirty="0">
                <a:solidFill>
                  <a:schemeClr val="bg1"/>
                </a:solidFill>
              </a:rPr>
              <a:t>年，为了更好的推广</a:t>
            </a:r>
            <a:r>
              <a:rPr lang="en-US" altLang="zh-CN" sz="3600" b="0" dirty="0">
                <a:solidFill>
                  <a:schemeClr val="bg1"/>
                </a:solidFill>
              </a:rPr>
              <a:t>Facebook</a:t>
            </a:r>
            <a:r>
              <a:rPr lang="zh-CN" altLang="en-US" sz="3600" b="0" dirty="0">
                <a:solidFill>
                  <a:schemeClr val="bg1"/>
                </a:solidFill>
              </a:rPr>
              <a:t>的平台战略，需要举办一场声势浩大的发布会对外宣称自己的想法，这场发布会称为：</a:t>
            </a:r>
            <a:r>
              <a:rPr lang="en-US" altLang="zh-CN" sz="3600" b="0" dirty="0">
                <a:solidFill>
                  <a:schemeClr val="bg1"/>
                </a:solidFill>
              </a:rPr>
              <a:t>F8</a:t>
            </a:r>
            <a:r>
              <a:rPr lang="zh-CN" altLang="en-US" sz="3600" b="0" dirty="0">
                <a:solidFill>
                  <a:schemeClr val="bg1"/>
                </a:solidFill>
              </a:rPr>
              <a:t>开发者大会，以后每年召开一次。</a:t>
            </a: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endParaRPr kumimoji="1" lang="zh-CN" altLang="en-US" dirty="0"/>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2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20204" pitchFamily="34" charset="0"/>
              <a:buChar char="•"/>
            </a:pPr>
            <a:endParaRPr kumimoji="1" lang="en-US" altLang="zh-CN" sz="4800" dirty="0"/>
          </a:p>
          <a:p>
            <a:pPr marL="685800" indent="-685800">
              <a:buFont typeface="Arial" panose="020B060402020202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20204" pitchFamily="34" charset="0"/>
              <a:buChar char="•"/>
            </a:pPr>
            <a:endParaRPr kumimoji="1" lang="en-US" altLang="zh-CN" sz="4800" dirty="0"/>
          </a:p>
          <a:p>
            <a:pPr marL="685800" indent="-685800">
              <a:buFont typeface="Arial" panose="020B060402020202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endParaRPr kumimoji="1" lang="zh-CN" altLang="en-US" sz="4800" dirty="0"/>
          </a:p>
          <a:p>
            <a:endParaRPr kumimoji="1" lang="zh-CN" altLang="en-US" dirty="0"/>
          </a:p>
        </p:txBody>
      </p:sp>
      <p:pic>
        <p:nvPicPr>
          <p:cNvPr id="4" name="图片 3"/>
          <p:cNvPicPr>
            <a:picLocks noChangeAspect="1"/>
          </p:cNvPicPr>
          <p:nvPr/>
        </p:nvPicPr>
        <p:blipFill>
          <a:blip r:embed="rId1"/>
          <a:stretch>
            <a:fillRect/>
          </a:stretch>
        </p:blipFill>
        <p:spPr>
          <a:xfrm>
            <a:off x="3727450" y="7435790"/>
            <a:ext cx="7790381" cy="36873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endParaRPr lang="zh-CN" altLang="en-US" sz="6000" dirty="0"/>
          </a:p>
        </p:txBody>
      </p:sp>
      <p:pic>
        <p:nvPicPr>
          <p:cNvPr id="4" name="图片 4"/>
          <p:cNvPicPr>
            <a:picLocks noChangeAspect="1"/>
          </p:cNvPicPr>
          <p:nvPr/>
        </p:nvPicPr>
        <p:blipFill>
          <a:blip r:embed="rId1"/>
          <a:stretch>
            <a:fillRect/>
          </a:stretch>
        </p:blipFill>
        <p:spPr>
          <a:xfrm>
            <a:off x="1005205" y="2759075"/>
            <a:ext cx="16691425" cy="7010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endParaRPr lang="zh-CN" altLang="en-US" sz="6000"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在</a:t>
            </a: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高速发展的过程中，面临着内外各种矛盾和问题，</a:t>
            </a:r>
            <a:r>
              <a:rPr lang="en-US" altLang="zh-CN" sz="3600" dirty="0">
                <a:solidFill>
                  <a:schemeClr val="bg1"/>
                </a:solidFill>
                <a:latin typeface="微软雅黑" panose="020B0503020204020204" pitchFamily="34" charset="-122"/>
                <a:ea typeface="微软雅黑" panose="020B0503020204020204" pitchFamily="34" charset="-122"/>
              </a:rPr>
              <a:t>2018</a:t>
            </a:r>
            <a:r>
              <a:rPr lang="zh-CN" altLang="en-US" sz="3600" dirty="0">
                <a:solidFill>
                  <a:schemeClr val="bg1"/>
                </a:solidFill>
                <a:latin typeface="微软雅黑" panose="020B0503020204020204" pitchFamily="34" charset="-122"/>
                <a:ea typeface="微软雅黑" panose="020B0503020204020204" pitchFamily="34" charset="-122"/>
              </a:rPr>
              <a:t>年隐私门事件全面爆发。</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endParaRPr kumimoji="1" lang="zh-CN" altLang="en-US" sz="8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a:xfrm>
            <a:off x="603250" y="3562355"/>
            <a:ext cx="10744200" cy="5539978"/>
          </a:xfrm>
          <a:prstGeom prst="rect">
            <a:avLst/>
          </a:prstGeom>
        </p:spPr>
        <p:txBody>
          <a:bodyPr wrap="square" anchor="ctr">
            <a:spAutoFit/>
          </a:bodyPr>
          <a:lstStyle/>
          <a:p>
            <a:pPr algn="l" rtl="0">
              <a:lnSpc>
                <a:spcPct val="150000"/>
              </a:lnSpc>
              <a:defRPr/>
            </a:pPr>
            <a:r>
              <a:rPr lang="en-US" altLang="zh-CN" sz="4000" dirty="0"/>
              <a:t>Facebook</a:t>
            </a:r>
            <a:r>
              <a:rPr lang="zh-CN" altLang="en-US" sz="4000" dirty="0"/>
              <a:t>设计小红书的原因是，</a:t>
            </a:r>
            <a:r>
              <a:rPr lang="en-US" altLang="zh-CN" sz="4000" dirty="0" err="1"/>
              <a:t>facebook</a:t>
            </a:r>
            <a:r>
              <a:rPr lang="zh-CN" altLang="en-US" sz="4000" dirty="0"/>
              <a:t>认为企业在发展中，可能会面临各种问题，但是其中最重要的，可能是向陆陆续续加入公司的员工说明公司的理念、追求、历史和文化。所以</a:t>
            </a:r>
            <a:r>
              <a:rPr lang="en-US" altLang="zh-CN" sz="4000" dirty="0"/>
              <a:t>Facebook</a:t>
            </a:r>
            <a:r>
              <a:rPr lang="zh-CN" altLang="en-US" sz="4000" dirty="0"/>
              <a:t>专门为新加入的员工设计和印刷了一本小红书，介绍公司的价值观。</a:t>
            </a:r>
            <a:endParaRPr lang="zh-CN" altLang="en-US" sz="4000" dirty="0"/>
          </a:p>
        </p:txBody>
      </p:sp>
      <p:sp>
        <p:nvSpPr>
          <p:cNvPr id="3" name="标题 2"/>
          <p:cNvSpPr>
            <a:spLocks noGrp="1"/>
          </p:cNvSpPr>
          <p:nvPr>
            <p:ph type="title"/>
          </p:nvPr>
        </p:nvSpPr>
        <p:spPr/>
        <p:txBody>
          <a:bodyPr/>
          <a:lstStyle/>
          <a:p>
            <a:r>
              <a:rPr lang="en-US" altLang="zh-CN" dirty="0"/>
              <a:t>Facebook</a:t>
            </a:r>
            <a:r>
              <a:rPr lang="zh-CN" altLang="en-US" dirty="0"/>
              <a:t>小红书</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04650" y="3216275"/>
            <a:ext cx="7967345" cy="535306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527803"/>
            <a:ext cx="18093690" cy="1192530"/>
          </a:xfrm>
        </p:spPr>
        <p:txBody>
          <a:bodyPr/>
          <a:lstStyle/>
          <a:p>
            <a:r>
              <a:rPr lang="zh-CN" altLang="en-US" dirty="0"/>
              <a:t>愿景</a:t>
            </a:r>
            <a:endParaRPr lang="zh-CN" altLang="en-US" dirty="0"/>
          </a:p>
        </p:txBody>
      </p:sp>
      <p:sp>
        <p:nvSpPr>
          <p:cNvPr id="4" name="文本占位符 3"/>
          <p:cNvSpPr>
            <a:spLocks noGrp="1"/>
          </p:cNvSpPr>
          <p:nvPr>
            <p:ph type="body" idx="1"/>
          </p:nvPr>
        </p:nvSpPr>
        <p:spPr>
          <a:xfrm>
            <a:off x="1284762" y="8305026"/>
            <a:ext cx="18093691" cy="1846659"/>
          </a:xfrm>
          <a:prstGeom prst="rect">
            <a:avLst/>
          </a:prstGeom>
        </p:spPr>
        <p:txBody>
          <a:bodyPr wrap="square" anchor="ctr">
            <a:spAutoFit/>
          </a:bodyPr>
          <a:lstStyle/>
          <a:p>
            <a:pPr>
              <a:lnSpc>
                <a:spcPct val="150000"/>
              </a:lnSpc>
            </a:pPr>
            <a:r>
              <a:rPr lang="zh-CN" altLang="en-US" sz="4000" dirty="0"/>
              <a:t>创办</a:t>
            </a:r>
            <a:r>
              <a:rPr lang="en-US" altLang="zh-CN" sz="4000" dirty="0"/>
              <a:t>Facebook</a:t>
            </a:r>
            <a:r>
              <a:rPr lang="zh-CN" altLang="en-US" sz="4000" dirty="0"/>
              <a:t>，最初并不只为了成立一家公司，是为了完成一个社会使命</a:t>
            </a:r>
            <a:r>
              <a:rPr lang="en-US" altLang="zh-CN" sz="4000" dirty="0"/>
              <a:t>——</a:t>
            </a:r>
            <a:r>
              <a:rPr lang="zh-CN" altLang="en-US" sz="4000" dirty="0"/>
              <a:t>连接世界、更加开放</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82458" y="1022350"/>
            <a:ext cx="8991600" cy="6898242"/>
          </a:xfrm>
          <a:prstGeom prst="flowChartAlternateProcess">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623" t="4066" r="7622" b="8829"/>
          <a:stretch>
            <a:fillRect/>
          </a:stretch>
        </p:blipFill>
        <p:spPr>
          <a:xfrm>
            <a:off x="6902608" y="1912550"/>
            <a:ext cx="3429000" cy="5486401"/>
          </a:xfrm>
          <a:prstGeom prst="flowChartAlternateProcess">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1511" t="8312" r="18627" b="15037"/>
          <a:stretch>
            <a:fillRect/>
          </a:stretch>
        </p:blipFill>
        <p:spPr>
          <a:xfrm>
            <a:off x="3016408" y="1818417"/>
            <a:ext cx="3886200" cy="5863481"/>
          </a:xfrm>
          <a:prstGeom prst="flowChartAlternateProcess">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a:t>Facebook</a:t>
            </a:r>
            <a:r>
              <a:rPr lang="zh-CN" altLang="en-US" dirty="0"/>
              <a:t>理念</a:t>
            </a:r>
            <a:endParaRPr lang="zh-CN" altLang="en-US" dirty="0"/>
          </a:p>
        </p:txBody>
      </p:sp>
      <p:sp>
        <p:nvSpPr>
          <p:cNvPr id="4" name="文本占位符 3"/>
          <p:cNvSpPr>
            <a:spLocks noGrp="1"/>
          </p:cNvSpPr>
          <p:nvPr>
            <p:ph type="body" idx="1"/>
          </p:nvPr>
        </p:nvSpPr>
        <p:spPr>
          <a:xfrm>
            <a:off x="1365250" y="8855075"/>
            <a:ext cx="18093691" cy="814582"/>
          </a:xfrm>
          <a:prstGeom prst="rect">
            <a:avLst/>
          </a:prstGeom>
        </p:spPr>
        <p:txBody>
          <a:bodyPr wrap="square" anchor="ctr">
            <a:spAutoFit/>
          </a:bodyPr>
          <a:lstStyle/>
          <a:p>
            <a:pPr algn="ctr">
              <a:lnSpc>
                <a:spcPct val="150000"/>
              </a:lnSpc>
            </a:pPr>
            <a:r>
              <a:rPr lang="zh-CN" altLang="en-US" sz="4000" b="1" dirty="0">
                <a:solidFill>
                  <a:srgbClr val="FFC000"/>
                </a:solidFill>
                <a:latin typeface="微软雅黑" panose="020B0503020204020204" pitchFamily="34" charset="-122"/>
                <a:ea typeface="微软雅黑" panose="020B0503020204020204" pitchFamily="34" charset="-122"/>
              </a:rPr>
              <a:t>我们并非为了赚钱而开发服务，而是赚钱以开发更好的服务</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91807" y="1997750"/>
            <a:ext cx="8440575" cy="64623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黑客文化（</a:t>
            </a:r>
            <a:r>
              <a:rPr lang="en-US" altLang="zh-CN" dirty="0" err="1"/>
              <a:t>HackerWay</a:t>
            </a:r>
            <a:r>
              <a:rPr lang="zh-CN" altLang="en-US" dirty="0"/>
              <a:t>）</a:t>
            </a:r>
            <a:endParaRPr lang="zh-CN" altLang="en-US" dirty="0"/>
          </a:p>
        </p:txBody>
      </p:sp>
      <p:sp>
        <p:nvSpPr>
          <p:cNvPr id="4" name="文本占位符 2"/>
          <p:cNvSpPr txBox="1"/>
          <p:nvPr/>
        </p:nvSpPr>
        <p:spPr>
          <a:xfrm>
            <a:off x="1526804" y="3546184"/>
            <a:ext cx="18093691" cy="2215991"/>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黑客的驱动力不是偷窃和破坏，而是学习和创造，在</a:t>
            </a:r>
            <a:r>
              <a:rPr lang="en-US" altLang="zh-CN" sz="4800" kern="0" dirty="0" err="1"/>
              <a:t>facebook</a:t>
            </a:r>
            <a:r>
              <a:rPr lang="zh-CN" altLang="en-US" sz="4800" kern="0" dirty="0"/>
              <a:t>，“黑客”仅仅意味着快速开发，或是挑战力所能为的界限，黑客文化是一种持续改进和衍变创新的做事方法。</a:t>
            </a:r>
            <a:endParaRPr lang="zh-CN" altLang="en-US" sz="4800" kern="0" dirty="0"/>
          </a:p>
        </p:txBody>
      </p:sp>
      <p:sp>
        <p:nvSpPr>
          <p:cNvPr id="5" name="文本占位符 2"/>
          <p:cNvSpPr txBox="1"/>
          <p:nvPr/>
        </p:nvSpPr>
        <p:spPr>
          <a:xfrm>
            <a:off x="1560560" y="6874140"/>
            <a:ext cx="18093691" cy="738664"/>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黑客文化是一种持续改进和衍变创新的做事方法。</a:t>
            </a:r>
            <a:endParaRPr lang="zh-CN" altLang="en-US" sz="4800" kern="0" dirty="0"/>
          </a:p>
        </p:txBody>
      </p:sp>
      <p:sp>
        <p:nvSpPr>
          <p:cNvPr id="6" name="文本占位符 2"/>
          <p:cNvSpPr txBox="1"/>
          <p:nvPr/>
        </p:nvSpPr>
        <p:spPr>
          <a:xfrm>
            <a:off x="1526805" y="8158514"/>
            <a:ext cx="18093691" cy="1661993"/>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Facebook</a:t>
            </a:r>
            <a:r>
              <a:rPr lang="zh-CN" altLang="en-US" kern="0" dirty="0"/>
              <a:t>在整个产品开发过程中，</a:t>
            </a:r>
            <a:r>
              <a:rPr lang="zh-CN" altLang="en-US" kern="0" dirty="0">
                <a:solidFill>
                  <a:srgbClr val="FFC000"/>
                </a:solidFill>
              </a:rPr>
              <a:t>工程师和产品经理</a:t>
            </a:r>
            <a:r>
              <a:rPr lang="zh-CN" altLang="en-US" kern="0" dirty="0"/>
              <a:t>所起的主导作用是</a:t>
            </a:r>
            <a:r>
              <a:rPr lang="en-US" altLang="zh-CN" kern="0" dirty="0">
                <a:solidFill>
                  <a:srgbClr val="FFC000"/>
                </a:solidFill>
              </a:rPr>
              <a:t>60:40</a:t>
            </a:r>
            <a:r>
              <a:rPr lang="zh-CN" altLang="en-US" kern="0" dirty="0"/>
              <a:t>，对于后台系统则几乎是</a:t>
            </a:r>
            <a:r>
              <a:rPr lang="en-US" altLang="zh-CN" kern="0" dirty="0">
                <a:solidFill>
                  <a:srgbClr val="FFC000"/>
                </a:solidFill>
              </a:rPr>
              <a:t>100:0</a:t>
            </a:r>
            <a:endParaRPr lang="zh-CN" altLang="en-US" kern="0" dirty="0">
              <a:solidFill>
                <a:srgbClr val="FFC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9" name="Title 1"/>
          <p:cNvSpPr txBox="1"/>
          <p:nvPr/>
        </p:nvSpPr>
        <p:spPr>
          <a:xfrm>
            <a:off x="665481" y="2183720"/>
            <a:ext cx="1090421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endParaRPr lang="en-US" altLang="zh-CN" dirty="0"/>
          </a:p>
          <a:p>
            <a:r>
              <a:rPr lang="en-US" altLang="zh-CN" dirty="0">
                <a:solidFill>
                  <a:schemeClr val="bg1"/>
                </a:solidFill>
              </a:rPr>
              <a:t>Move Fast</a:t>
            </a:r>
            <a:r>
              <a:rPr lang="zh-CN" altLang="en-US" dirty="0">
                <a:solidFill>
                  <a:schemeClr val="bg1"/>
                </a:solidFill>
              </a:rPr>
              <a:t> </a:t>
            </a:r>
            <a:r>
              <a:rPr lang="en-US" altLang="zh-CN" dirty="0">
                <a:solidFill>
                  <a:schemeClr val="bg1"/>
                </a:solidFill>
              </a:rPr>
              <a:t>and Break Things</a:t>
            </a:r>
            <a:endParaRPr lang="en-US" altLang="zh-CN" dirty="0">
              <a:solidFill>
                <a:schemeClr val="bg1"/>
              </a:solidFill>
            </a:endParaRPr>
          </a:p>
        </p:txBody>
      </p:sp>
      <p:sp>
        <p:nvSpPr>
          <p:cNvPr id="11" name="Title 1"/>
          <p:cNvSpPr txBox="1"/>
          <p:nvPr/>
        </p:nvSpPr>
        <p:spPr>
          <a:xfrm>
            <a:off x="9747250" y="9145651"/>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“代码胜于雄辩”</a:t>
            </a:r>
            <a:endParaRPr lang="en-US" altLang="zh-CN" sz="5400" dirty="0"/>
          </a:p>
          <a:p>
            <a:r>
              <a:rPr lang="en-US" sz="5400" dirty="0"/>
              <a:t> </a:t>
            </a:r>
            <a:r>
              <a:rPr lang="en-US" sz="5400" dirty="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1"/>
          <a:stretch>
            <a:fillRect/>
          </a:stretch>
        </p:blipFill>
        <p:spPr>
          <a:xfrm>
            <a:off x="1418413" y="6052657"/>
            <a:ext cx="7077430" cy="4555075"/>
          </a:xfrm>
          <a:prstGeom prst="flowChartAlternateProcess">
            <a:avLst/>
          </a:prstGeom>
        </p:spPr>
      </p:pic>
      <p:sp>
        <p:nvSpPr>
          <p:cNvPr id="12" name="Title 1"/>
          <p:cNvSpPr txBox="1"/>
          <p:nvPr/>
        </p:nvSpPr>
        <p:spPr>
          <a:xfrm>
            <a:off x="10052050" y="6705578"/>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“完成胜于完美</a:t>
            </a:r>
            <a:r>
              <a:rPr lang="en-US" altLang="zh-CN" sz="5400" dirty="0"/>
              <a:t>”</a:t>
            </a:r>
            <a:endParaRPr lang="en-US" altLang="zh-CN" sz="5400" dirty="0"/>
          </a:p>
          <a:p>
            <a:r>
              <a:rPr lang="zh-CN" altLang="en-US" sz="5400" dirty="0"/>
              <a:t> </a:t>
            </a:r>
            <a:r>
              <a:rPr lang="en-US" altLang="zh-CN" sz="5400" dirty="0">
                <a:solidFill>
                  <a:schemeClr val="bg1"/>
                </a:solidFill>
              </a:rPr>
              <a:t>Done is better than perfect</a:t>
            </a:r>
            <a:r>
              <a:rPr lang="zh-CN" altLang="en-US" sz="5400" dirty="0"/>
              <a:t>”</a:t>
            </a:r>
            <a:endParaRPr lang="en-US" sz="5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1250" y="480717"/>
            <a:ext cx="7087467" cy="5437416"/>
          </a:xfrm>
          <a:prstGeom prst="flowChartAlternateProcess">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01491" y="6416675"/>
            <a:ext cx="12842158" cy="1938992"/>
          </a:xfrm>
          <a:prstGeom prst="rect">
            <a:avLst/>
          </a:prstGeom>
        </p:spPr>
        <p:txBody>
          <a:bodyPr wrap="square">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r>
              <a:rPr lang="en-US" altLang="zh-CN" sz="4400" dirty="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590550"/>
            <a:ext cx="18093690" cy="923330"/>
          </a:xfrm>
        </p:spPr>
        <p:txBody>
          <a:bodyPr wrap="square" lIns="0" tIns="0" rIns="0" bIns="0">
            <a:spAutoFit/>
          </a:bodyPr>
          <a:lstStyle/>
          <a:p>
            <a:r>
              <a:rPr lang="zh-CN" altLang="en-US" sz="6000" dirty="0"/>
              <a:t>黑客马拉松（</a:t>
            </a:r>
            <a:r>
              <a:rPr lang="en-US" altLang="zh-CN" sz="6000" dirty="0"/>
              <a:t>Hackathon</a:t>
            </a:r>
            <a:r>
              <a:rPr lang="zh-CN" altLang="en-US" sz="6000" dirty="0"/>
              <a:t>）</a:t>
            </a:r>
            <a:endParaRPr lang="zh-CN" altLang="en-US" sz="6000" dirty="0"/>
          </a:p>
        </p:txBody>
      </p:sp>
      <p:sp>
        <p:nvSpPr>
          <p:cNvPr id="4" name="Title 1"/>
          <p:cNvSpPr txBox="1">
            <a:spLocks noGrp="1"/>
          </p:cNvSpPr>
          <p:nvPr>
            <p:ph type="body" idx="1"/>
          </p:nvPr>
        </p:nvSpPr>
        <p:spPr>
          <a:xfrm>
            <a:off x="1005204" y="3982780"/>
            <a:ext cx="15583778"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在黑客马拉松进行中的每一刻</a:t>
            </a:r>
            <a:r>
              <a:rPr lang="zh-CN" altLang="en-US" sz="3600" b="0" dirty="0"/>
              <a:t>，每个人</a:t>
            </a:r>
            <a:r>
              <a:rPr lang="zh-CN" altLang="en-US" sz="3600" dirty="0"/>
              <a:t>只对自己的兴趣负责</a:t>
            </a:r>
            <a:r>
              <a:rPr lang="zh-CN" altLang="en-US" sz="3600" b="0" dirty="0"/>
              <a:t>。</a:t>
            </a:r>
            <a:endParaRPr lang="en-US" altLang="zh-CN" sz="3600" b="0" dirty="0"/>
          </a:p>
          <a:p>
            <a:pPr fontAlgn="base">
              <a:lnSpc>
                <a:spcPct val="150000"/>
              </a:lnSpc>
            </a:pPr>
            <a:r>
              <a:rPr lang="zh-CN" altLang="en-US" sz="3600" b="0" dirty="0"/>
              <a:t>黑客马拉松是释放想象力的狂欢。实际上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endParaRPr lang="en-US" altLang="zh-CN" sz="3600" b="0" dirty="0"/>
          </a:p>
          <a:p>
            <a:pPr fontAlgn="base">
              <a:lnSpc>
                <a:spcPct val="150000"/>
              </a:lnSpc>
            </a:pPr>
            <a:r>
              <a:rPr lang="en-US" altLang="zh-CN" sz="3600" b="0" dirty="0"/>
              <a:t>                                                                                        ---</a:t>
            </a:r>
            <a:r>
              <a:rPr lang="zh-CN" altLang="en-US" sz="3600" b="0" dirty="0"/>
              <a:t>王淮</a:t>
            </a:r>
            <a:endParaRPr lang="en-US" altLang="zh-CN" sz="3600" b="0" dirty="0"/>
          </a:p>
          <a:p>
            <a:pPr fontAlgn="base">
              <a:lnSpc>
                <a:spcPct val="150000"/>
              </a:lnSpc>
            </a:pPr>
            <a:r>
              <a:rPr lang="zh-CN" altLang="en-US" sz="3600" b="0" dirty="0">
                <a:solidFill>
                  <a:schemeClr val="bg1"/>
                </a:solidFill>
              </a:rPr>
              <a:t>尽管只以释放想象力为目的，但实际上，</a:t>
            </a:r>
            <a:r>
              <a:rPr lang="en-US" altLang="zh-CN" sz="3600" b="0" dirty="0">
                <a:solidFill>
                  <a:schemeClr val="bg1"/>
                </a:solidFill>
              </a:rPr>
              <a:t>Facebook</a:t>
            </a:r>
            <a:r>
              <a:rPr lang="zh-CN" altLang="en-US" sz="3600" b="0" dirty="0">
                <a:solidFill>
                  <a:schemeClr val="bg1"/>
                </a:solidFill>
              </a:rPr>
              <a:t>的很多重要产品，比如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编译器等</a:t>
            </a:r>
            <a:r>
              <a:rPr lang="zh-CN" altLang="en-US" sz="3600" b="0" dirty="0">
                <a:solidFill>
                  <a:schemeClr val="bg1"/>
                </a:solidFill>
              </a:rPr>
              <a:t>都是在这样的狂欢中产生的。</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58235" y="625475"/>
            <a:ext cx="3528384" cy="3770960"/>
          </a:xfrm>
          <a:prstGeom prst="verticalScroll">
            <a:avLst/>
          </a:prstGeom>
        </p:spPr>
      </p:pic>
      <p:pic>
        <p:nvPicPr>
          <p:cNvPr id="5" name="图片 4"/>
          <p:cNvPicPr>
            <a:picLocks noChangeAspect="1"/>
          </p:cNvPicPr>
          <p:nvPr/>
        </p:nvPicPr>
        <p:blipFill>
          <a:blip r:embed="rId2"/>
          <a:stretch>
            <a:fillRect/>
          </a:stretch>
        </p:blipFill>
        <p:spPr>
          <a:xfrm>
            <a:off x="17134170" y="6252692"/>
            <a:ext cx="2207260" cy="3352800"/>
          </a:xfrm>
          <a:prstGeom prst="rect">
            <a:avLst/>
          </a:prstGeom>
        </p:spPr>
      </p:pic>
      <p:sp>
        <p:nvSpPr>
          <p:cNvPr id="6" name="矩形 5"/>
          <p:cNvSpPr/>
          <p:nvPr/>
        </p:nvSpPr>
        <p:spPr>
          <a:xfrm>
            <a:off x="679450" y="1871167"/>
            <a:ext cx="15240000" cy="1754326"/>
          </a:xfrm>
          <a:prstGeom prst="rect">
            <a:avLst/>
          </a:prstGeom>
        </p:spPr>
        <p:txBody>
          <a:bodyPr wrap="square">
            <a:spAutoFit/>
          </a:bodyPr>
          <a:lstStyle/>
          <a:p>
            <a:pPr>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为了培育黑客文化，</a:t>
            </a:r>
            <a:r>
              <a:rPr lang="en-US" altLang="zh-CN" sz="3600" dirty="0" err="1">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每个几个月就会举行一次黑客马拉松（</a:t>
            </a:r>
            <a:r>
              <a:rPr lang="en-US" altLang="zh-CN" sz="3600" dirty="0" err="1">
                <a:solidFill>
                  <a:schemeClr val="bg1"/>
                </a:solidFill>
                <a:latin typeface="微软雅黑" panose="020B0503020204020204" pitchFamily="34" charset="-122"/>
                <a:ea typeface="微软雅黑" panose="020B0503020204020204" pitchFamily="34" charset="-122"/>
              </a:rPr>
              <a:t>Hackathon</a:t>
            </a:r>
            <a:r>
              <a:rPr lang="zh-CN" altLang="en-US" sz="3600" dirty="0">
                <a:solidFill>
                  <a:schemeClr val="bg1"/>
                </a:solidFill>
                <a:latin typeface="微软雅黑" panose="020B0503020204020204" pitchFamily="34" charset="-122"/>
                <a:ea typeface="微软雅黑" panose="020B0503020204020204" pitchFamily="34" charset="-122"/>
              </a:rPr>
              <a:t>）大赛。</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590550"/>
            <a:ext cx="18093690" cy="923330"/>
          </a:xfrm>
        </p:spPr>
        <p:txBody>
          <a:bodyPr wrap="square" lIns="0" tIns="0" rIns="0" bIns="0">
            <a:spAutoFit/>
          </a:bodyPr>
          <a:lstStyle/>
          <a:p>
            <a:r>
              <a:rPr lang="zh-CN" altLang="en-US" sz="6000" dirty="0"/>
              <a:t>新兵训练营（</a:t>
            </a:r>
            <a:r>
              <a:rPr lang="en-US" altLang="zh-CN" sz="6000" dirty="0" err="1"/>
              <a:t>Bootcamp</a:t>
            </a:r>
            <a:r>
              <a:rPr lang="zh-CN" altLang="en-US" sz="6000" dirty="0"/>
              <a:t>）</a:t>
            </a:r>
            <a:endParaRPr lang="zh-CN" altLang="en-US" sz="6000" dirty="0"/>
          </a:p>
        </p:txBody>
      </p:sp>
      <p:sp>
        <p:nvSpPr>
          <p:cNvPr id="4" name="Title 1"/>
          <p:cNvSpPr txBox="1">
            <a:spLocks noGrp="1"/>
          </p:cNvSpPr>
          <p:nvPr>
            <p:ph type="body" idx="1"/>
          </p:nvPr>
        </p:nvSpPr>
        <p:spPr>
          <a:xfrm>
            <a:off x="984250" y="4324266"/>
            <a:ext cx="15583778" cy="733086"/>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在新兵训练营，学习代码库、工具和方法。</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58235" y="625475"/>
            <a:ext cx="3528384" cy="3770960"/>
          </a:xfrm>
          <a:prstGeom prst="verticalScroll">
            <a:avLst/>
          </a:prstGeom>
        </p:spPr>
      </p:pic>
      <p:pic>
        <p:nvPicPr>
          <p:cNvPr id="5" name="图片 4"/>
          <p:cNvPicPr>
            <a:picLocks noChangeAspect="1"/>
          </p:cNvPicPr>
          <p:nvPr/>
        </p:nvPicPr>
        <p:blipFill>
          <a:blip r:embed="rId2"/>
          <a:stretch>
            <a:fillRect/>
          </a:stretch>
        </p:blipFill>
        <p:spPr>
          <a:xfrm>
            <a:off x="12795250" y="5502275"/>
            <a:ext cx="2207260" cy="3352800"/>
          </a:xfrm>
          <a:prstGeom prst="rect">
            <a:avLst/>
          </a:prstGeom>
        </p:spPr>
      </p:pic>
      <p:sp>
        <p:nvSpPr>
          <p:cNvPr id="6" name="矩形 5"/>
          <p:cNvSpPr/>
          <p:nvPr/>
        </p:nvSpPr>
        <p:spPr>
          <a:xfrm>
            <a:off x="679449" y="1871167"/>
            <a:ext cx="15678785" cy="1754326"/>
          </a:xfrm>
          <a:prstGeom prst="rect">
            <a:avLst/>
          </a:prstGeom>
        </p:spPr>
        <p:txBody>
          <a:bodyPr wrap="square">
            <a:spAutoFit/>
          </a:bodyPr>
          <a:lstStyle/>
          <a:p>
            <a:pPr>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为了保证所有的工程师都融入黑客文化，</a:t>
            </a: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要求所有新入职的工程师</a:t>
            </a:r>
            <a:r>
              <a:rPr lang="en-US" altLang="zh-CN" sz="3600" dirty="0">
                <a:solidFill>
                  <a:schemeClr val="bg1"/>
                </a:solidFill>
                <a:latin typeface="微软雅黑" panose="020B0503020204020204" pitchFamily="34" charset="-122"/>
                <a:ea typeface="微软雅黑" panose="020B0503020204020204" pitchFamily="34" charset="-122"/>
              </a:rPr>
              <a:t>-</a:t>
            </a:r>
            <a:r>
              <a:rPr lang="zh-CN" altLang="en-US" sz="3600" dirty="0">
                <a:solidFill>
                  <a:schemeClr val="bg1"/>
                </a:solidFill>
                <a:latin typeface="微软雅黑" panose="020B0503020204020204" pitchFamily="34" charset="-122"/>
                <a:ea typeface="微软雅黑" panose="020B0503020204020204" pitchFamily="34" charset="-122"/>
              </a:rPr>
              <a:t>包括哪些将来并非从事编程工作的经理，参加新兵训练营（</a:t>
            </a:r>
            <a:r>
              <a:rPr lang="en-US" altLang="zh-CN" sz="3600" dirty="0" err="1">
                <a:solidFill>
                  <a:schemeClr val="bg1"/>
                </a:solidFill>
                <a:latin typeface="微软雅黑" panose="020B0503020204020204" pitchFamily="34" charset="-122"/>
                <a:ea typeface="微软雅黑" panose="020B0503020204020204" pitchFamily="34" charset="-122"/>
              </a:rPr>
              <a:t>Bootcamp</a:t>
            </a:r>
            <a:r>
              <a:rPr lang="zh-CN" altLang="en-US" sz="3600" dirty="0">
                <a:solidFill>
                  <a:schemeClr val="bg1"/>
                </a:solidFill>
                <a:latin typeface="微软雅黑" panose="020B0503020204020204" pitchFamily="34" charset="-122"/>
                <a:ea typeface="微软雅黑" panose="020B0503020204020204" pitchFamily="34" charset="-122"/>
              </a:rPr>
              <a:t>）。</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a:t>Facebook</a:t>
            </a:r>
            <a:r>
              <a:rPr lang="zh-CN" altLang="en-US" dirty="0"/>
              <a:t>理念</a:t>
            </a:r>
            <a:endParaRPr lang="zh-CN" altLang="en-US" dirty="0"/>
          </a:p>
        </p:txBody>
      </p:sp>
      <p:sp>
        <p:nvSpPr>
          <p:cNvPr id="4" name="文本占位符 3"/>
          <p:cNvSpPr>
            <a:spLocks noGrp="1"/>
          </p:cNvSpPr>
          <p:nvPr>
            <p:ph type="body" idx="1"/>
          </p:nvPr>
        </p:nvSpPr>
        <p:spPr>
          <a:xfrm>
            <a:off x="603250" y="9681650"/>
            <a:ext cx="18093691" cy="814582"/>
          </a:xfrm>
          <a:prstGeom prst="rect">
            <a:avLst/>
          </a:prstGeom>
        </p:spPr>
        <p:txBody>
          <a:bodyPr wrap="square" anchor="ctr">
            <a:spAutoFit/>
          </a:bodyPr>
          <a:lstStyle/>
          <a:p>
            <a:pPr algn="ctr">
              <a:lnSpc>
                <a:spcPct val="150000"/>
              </a:lnSpc>
            </a:pPr>
            <a:r>
              <a:rPr lang="zh-CN" altLang="en-US" sz="4000" dirty="0">
                <a:solidFill>
                  <a:srgbClr val="FFC000"/>
                </a:solidFill>
              </a:rPr>
              <a:t>伟大和安逸很难共存</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0895" y="1930047"/>
            <a:ext cx="10058400" cy="77166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a:t>Facebook</a:t>
            </a:r>
            <a:r>
              <a:rPr lang="zh-CN" altLang="en-US" dirty="0"/>
              <a:t>理念</a:t>
            </a:r>
            <a:endParaRPr lang="zh-CN" altLang="en-US" dirty="0"/>
          </a:p>
        </p:txBody>
      </p:sp>
      <p:sp>
        <p:nvSpPr>
          <p:cNvPr id="4" name="文本占位符 3"/>
          <p:cNvSpPr>
            <a:spLocks noGrp="1"/>
          </p:cNvSpPr>
          <p:nvPr>
            <p:ph type="body" idx="1"/>
          </p:nvPr>
        </p:nvSpPr>
        <p:spPr>
          <a:xfrm>
            <a:off x="603250" y="9681650"/>
            <a:ext cx="18093691" cy="814582"/>
          </a:xfrm>
          <a:prstGeom prst="rect">
            <a:avLst/>
          </a:prstGeom>
        </p:spPr>
        <p:txBody>
          <a:bodyPr wrap="square" anchor="ctr">
            <a:spAutoFit/>
          </a:bodyPr>
          <a:lstStyle/>
          <a:p>
            <a:pPr algn="ctr">
              <a:lnSpc>
                <a:spcPct val="150000"/>
              </a:lnSpc>
            </a:pPr>
            <a:r>
              <a:rPr lang="en-US" altLang="zh-CN" sz="4000" dirty="0">
                <a:solidFill>
                  <a:srgbClr val="FFC000"/>
                </a:solidFill>
              </a:rPr>
              <a:t>Facebook</a:t>
            </a:r>
            <a:r>
              <a:rPr lang="zh-CN" altLang="en-US" sz="4000" dirty="0">
                <a:solidFill>
                  <a:srgbClr val="FFC000"/>
                </a:solidFill>
              </a:rPr>
              <a:t>的每个工程师都在为数以百万的用户服务</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0895" y="1807589"/>
            <a:ext cx="10058400" cy="77009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endParaRPr lang="zh-CN" altLang="en-US" sz="6000" dirty="0"/>
          </a:p>
        </p:txBody>
      </p:sp>
      <p:grpSp>
        <p:nvGrpSpPr>
          <p:cNvPr id="51" name="组合 50"/>
          <p:cNvGrpSpPr/>
          <p:nvPr/>
        </p:nvGrpSpPr>
        <p:grpSpPr>
          <a:xfrm>
            <a:off x="222249" y="2911475"/>
            <a:ext cx="19659601" cy="6655710"/>
            <a:chOff x="-796432" y="1527749"/>
            <a:chExt cx="14158614" cy="4218757"/>
          </a:xfrm>
        </p:grpSpPr>
        <p:grpSp>
          <p:nvGrpSpPr>
            <p:cNvPr id="12" name="组合 11"/>
            <p:cNvGrpSpPr/>
            <p:nvPr/>
          </p:nvGrpSpPr>
          <p:grpSpPr>
            <a:xfrm>
              <a:off x="-93931" y="3073703"/>
              <a:ext cx="13456113" cy="1170514"/>
              <a:chOff x="-93931" y="3073703"/>
              <a:chExt cx="13456113" cy="1170514"/>
            </a:xfrm>
          </p:grpSpPr>
          <p:sp>
            <p:nvSpPr>
              <p:cNvPr id="13" name="Rectangle 3"/>
              <p:cNvSpPr txBox="1">
                <a:spLocks noChangeArrowheads="1"/>
              </p:cNvSpPr>
              <p:nvPr/>
            </p:nvSpPr>
            <p:spPr bwMode="auto">
              <a:xfrm flipH="1">
                <a:off x="2006003" y="3073703"/>
                <a:ext cx="11356179" cy="117051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2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604030504040204" pitchFamily="34" charset="0"/>
                  </a:defRPr>
                </a:lvl1pPr>
              </a:lstStyle>
              <a:p>
                <a:r>
                  <a:rPr lang="zh-CN" altLang="en-US" sz="4000" dirty="0"/>
                  <a:t>开发优秀产品意味着承担风险，鼓励勇往直前，即使有时这意味着犯错，“最冒险的事情就是不去冒险”</a:t>
                </a:r>
                <a:endParaRPr lang="en-US" altLang="zh-CN" sz="4000" dirty="0"/>
              </a:p>
            </p:txBody>
          </p:sp>
          <p:sp>
            <p:nvSpPr>
              <p:cNvPr id="14" name="TextBox 22"/>
              <p:cNvSpPr txBox="1"/>
              <p:nvPr/>
            </p:nvSpPr>
            <p:spPr>
              <a:xfrm flipH="1">
                <a:off x="-93931" y="3227335"/>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4000" b="1" dirty="0">
                    <a:solidFill>
                      <a:srgbClr val="54D0CA"/>
                    </a:solidFill>
                    <a:latin typeface="Calibri" panose="020F0502020204030204" charset="0"/>
                    <a:ea typeface="微软雅黑" panose="020B0503020204020204" pitchFamily="34" charset="-122"/>
                  </a:rPr>
                  <a:t>敢于冒险</a:t>
                </a:r>
                <a:endPar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endParaRPr>
              </a:p>
            </p:txBody>
          </p:sp>
        </p:grpSp>
        <p:grpSp>
          <p:nvGrpSpPr>
            <p:cNvPr id="20" name="组合 19"/>
            <p:cNvGrpSpPr/>
            <p:nvPr/>
          </p:nvGrpSpPr>
          <p:grpSpPr>
            <a:xfrm>
              <a:off x="-796432" y="4322803"/>
              <a:ext cx="13014314" cy="910894"/>
              <a:chOff x="-796432" y="4322803"/>
              <a:chExt cx="13014314" cy="910894"/>
            </a:xfrm>
          </p:grpSpPr>
          <p:sp>
            <p:nvSpPr>
              <p:cNvPr id="21" name="Rectangle 3"/>
              <p:cNvSpPr txBox="1">
                <a:spLocks noChangeArrowheads="1"/>
              </p:cNvSpPr>
              <p:nvPr/>
            </p:nvSpPr>
            <p:spPr bwMode="auto">
              <a:xfrm>
                <a:off x="2235178" y="4322803"/>
                <a:ext cx="9982704" cy="58525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2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604030504040204" pitchFamily="34" charset="0"/>
                  </a:defRPr>
                </a:lvl1pPr>
              </a:lstStyle>
              <a:p>
                <a:r>
                  <a:rPr lang="zh-CN" altLang="en-US" sz="4000" dirty="0"/>
                  <a:t>我们认为世界越开放越美好。</a:t>
                </a:r>
                <a:endParaRPr lang="en-US" altLang="zh-CN" sz="4000" dirty="0"/>
              </a:p>
            </p:txBody>
          </p:sp>
          <p:sp>
            <p:nvSpPr>
              <p:cNvPr id="22" name="TextBox 15"/>
              <p:cNvSpPr txBox="1"/>
              <p:nvPr/>
            </p:nvSpPr>
            <p:spPr>
              <a:xfrm>
                <a:off x="-796432" y="4423903"/>
                <a:ext cx="2471461" cy="44869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rPr>
                  <a:t>保持开放</a:t>
                </a:r>
                <a:endPar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endParaRPr>
              </a:p>
            </p:txBody>
          </p:sp>
          <p:sp>
            <p:nvSpPr>
              <p:cNvPr id="25" name="Freeform 45"/>
              <p:cNvSpPr/>
              <p:nvPr/>
            </p:nvSpPr>
            <p:spPr bwMode="auto">
              <a:xfrm>
                <a:off x="4689790" y="5214791"/>
                <a:ext cx="57577" cy="18906"/>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solidFill>
                <a:srgbClr val="54D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panose="020F0502020204030204"/>
                  <a:cs typeface="+mn-cs"/>
                </a:endParaRPr>
              </a:p>
            </p:txBody>
          </p:sp>
        </p:grpSp>
        <p:grpSp>
          <p:nvGrpSpPr>
            <p:cNvPr id="26" name="组合 25"/>
            <p:cNvGrpSpPr/>
            <p:nvPr/>
          </p:nvGrpSpPr>
          <p:grpSpPr>
            <a:xfrm>
              <a:off x="-465458" y="3338479"/>
              <a:ext cx="12616733" cy="2408027"/>
              <a:chOff x="-465458" y="3338479"/>
              <a:chExt cx="12616733" cy="2408027"/>
            </a:xfrm>
          </p:grpSpPr>
          <p:sp>
            <p:nvSpPr>
              <p:cNvPr id="27" name="Rectangle 3"/>
              <p:cNvSpPr txBox="1">
                <a:spLocks noChangeArrowheads="1"/>
              </p:cNvSpPr>
              <p:nvPr/>
            </p:nvSpPr>
            <p:spPr bwMode="auto">
              <a:xfrm>
                <a:off x="2360107" y="5161247"/>
                <a:ext cx="9791168"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2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604030504040204" pitchFamily="34" charset="0"/>
                  </a:defRPr>
                </a:lvl1pPr>
              </a:lstStyle>
              <a:p>
                <a:r>
                  <a:rPr lang="en-US" altLang="zh-CN" sz="4000" dirty="0"/>
                  <a:t>Facebook</a:t>
                </a:r>
                <a:r>
                  <a:rPr lang="zh-CN" altLang="en-US" sz="4000" dirty="0"/>
                  <a:t>存在的意义是为了让世界更加开放和紧密连接。</a:t>
                </a:r>
                <a:endParaRPr lang="en-US" altLang="zh-CN" sz="4000" dirty="0"/>
              </a:p>
            </p:txBody>
          </p:sp>
          <p:sp>
            <p:nvSpPr>
              <p:cNvPr id="28" name="TextBox 13"/>
              <p:cNvSpPr txBox="1"/>
              <p:nvPr/>
            </p:nvSpPr>
            <p:spPr>
              <a:xfrm>
                <a:off x="-465458" y="5297809"/>
                <a:ext cx="2471461" cy="44869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rPr>
                  <a:t>建立社会价值</a:t>
                </a:r>
                <a:endPar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panose="020F0502020204030204"/>
                  <a:cs typeface="+mn-cs"/>
                </a:endParaRPr>
              </a:p>
            </p:txBody>
          </p:sp>
        </p:grpSp>
        <p:grpSp>
          <p:nvGrpSpPr>
            <p:cNvPr id="36" name="组合 35"/>
            <p:cNvGrpSpPr/>
            <p:nvPr/>
          </p:nvGrpSpPr>
          <p:grpSpPr>
            <a:xfrm>
              <a:off x="-55470" y="2327605"/>
              <a:ext cx="11354968" cy="585258"/>
              <a:chOff x="-55470" y="2327605"/>
              <a:chExt cx="11354968" cy="585258"/>
            </a:xfrm>
          </p:grpSpPr>
          <p:sp>
            <p:nvSpPr>
              <p:cNvPr id="37" name="Rectangle 3"/>
              <p:cNvSpPr txBox="1">
                <a:spLocks noChangeArrowheads="1"/>
              </p:cNvSpPr>
              <p:nvPr/>
            </p:nvSpPr>
            <p:spPr bwMode="auto">
              <a:xfrm flipH="1">
                <a:off x="2277082" y="2327605"/>
                <a:ext cx="9022416"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2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604030504040204" pitchFamily="34" charset="0"/>
                  </a:defRPr>
                </a:lvl1pPr>
              </a:lstStyle>
              <a:p>
                <a:r>
                  <a:rPr lang="zh-CN" altLang="en-US" sz="4000" dirty="0"/>
                  <a:t>快速行动，寻求突破，没有突破就意味着行动还不够快</a:t>
                </a:r>
                <a:endParaRPr lang="en-US" altLang="zh-CN" sz="4000" dirty="0"/>
              </a:p>
            </p:txBody>
          </p:sp>
          <p:sp>
            <p:nvSpPr>
              <p:cNvPr id="38" name="TextBox 19"/>
              <p:cNvSpPr txBox="1"/>
              <p:nvPr/>
            </p:nvSpPr>
            <p:spPr>
              <a:xfrm flipH="1">
                <a:off x="-55470" y="2399037"/>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rPr>
                  <a:t>快速行动</a:t>
                </a:r>
                <a:endPar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endParaRPr>
              </a:p>
            </p:txBody>
          </p:sp>
        </p:grpSp>
        <p:grpSp>
          <p:nvGrpSpPr>
            <p:cNvPr id="40" name="组合 39"/>
            <p:cNvGrpSpPr/>
            <p:nvPr/>
          </p:nvGrpSpPr>
          <p:grpSpPr>
            <a:xfrm>
              <a:off x="-55470" y="1527749"/>
              <a:ext cx="9252141" cy="585258"/>
              <a:chOff x="-55470" y="1527749"/>
              <a:chExt cx="9252141" cy="585258"/>
            </a:xfrm>
          </p:grpSpPr>
          <p:sp>
            <p:nvSpPr>
              <p:cNvPr id="48" name="Freeform 60"/>
              <p:cNvSpPr>
                <a:spLocks noEditPoints="1"/>
              </p:cNvSpPr>
              <p:nvPr/>
            </p:nvSpPr>
            <p:spPr bwMode="auto">
              <a:xfrm>
                <a:off x="6136542" y="1867438"/>
                <a:ext cx="108280" cy="109139"/>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solidFill>
                <a:srgbClr val="54D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42" name="Rectangle 3"/>
              <p:cNvSpPr txBox="1">
                <a:spLocks noChangeArrowheads="1"/>
              </p:cNvSpPr>
              <p:nvPr/>
            </p:nvSpPr>
            <p:spPr bwMode="auto">
              <a:xfrm flipH="1">
                <a:off x="2110859" y="1527749"/>
                <a:ext cx="7085812"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2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defRPr>
                </a:lvl1pPr>
              </a:lstStyle>
              <a:p>
                <a:r>
                  <a:rPr lang="zh-CN" altLang="en-US" sz="4000" dirty="0">
                    <a:solidFill>
                      <a:srgbClr val="FFC000"/>
                    </a:solidFill>
                  </a:rPr>
                  <a:t>每个人都善于找寻最大的问题并解决它们。</a:t>
                </a:r>
                <a:endParaRPr lang="en-US" altLang="zh-CN" sz="4000" dirty="0">
                  <a:solidFill>
                    <a:srgbClr val="FFC000"/>
                  </a:solidFill>
                </a:endParaRPr>
              </a:p>
            </p:txBody>
          </p:sp>
          <p:sp>
            <p:nvSpPr>
              <p:cNvPr id="43" name="TextBox 66"/>
              <p:cNvSpPr txBox="1"/>
              <p:nvPr/>
            </p:nvSpPr>
            <p:spPr>
              <a:xfrm flipH="1">
                <a:off x="-55470" y="1582070"/>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rPr>
                  <a:t>聚焦影响力</a:t>
                </a:r>
                <a:endParaRPr kumimoji="0" lang="zh-CN" altLang="en-US" sz="4000" b="1" i="0" u="none" strike="noStrike" kern="1200" cap="none" spc="0" normalizeH="0" baseline="0" noProof="0" dirty="0">
                  <a:ln>
                    <a:noFill/>
                  </a:ln>
                  <a:solidFill>
                    <a:srgbClr val="54D0CA"/>
                  </a:solidFill>
                  <a:effectLst/>
                  <a:uLnTx/>
                  <a:uFillTx/>
                  <a:latin typeface="Calibri" panose="020F0502020204030204" charset="0"/>
                  <a:ea typeface="微软雅黑" panose="020B0503020204020204" pitchFamily="34" charset="-122"/>
                  <a:cs typeface="+mn-cs"/>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79650" y="3673475"/>
            <a:ext cx="15316200" cy="1231106"/>
          </a:xfrm>
        </p:spPr>
        <p:txBody>
          <a:bodyPr wrap="square" lIns="0" tIns="0" rIns="0" bIns="0">
            <a:spAutoFit/>
          </a:bodyPr>
          <a:lstStyle/>
          <a:p>
            <a:r>
              <a:rPr kumimoji="1" lang="zh-CN" altLang="en-US" sz="8000" dirty="0"/>
              <a:t>三、</a:t>
            </a:r>
            <a:r>
              <a:rPr kumimoji="1" lang="en-US" altLang="zh-CN" sz="8000" dirty="0"/>
              <a:t>Facebook</a:t>
            </a:r>
            <a:r>
              <a:rPr kumimoji="1" lang="zh-CN" altLang="en-US" sz="8000" dirty="0"/>
              <a:t>的管理</a:t>
            </a:r>
            <a:r>
              <a:rPr kumimoji="1" lang="en-US" altLang="zh-CN" sz="8000" dirty="0"/>
              <a:t>/</a:t>
            </a:r>
            <a:r>
              <a:rPr kumimoji="1" lang="zh-CN" altLang="en-US" sz="8000" dirty="0"/>
              <a:t>工程实践</a:t>
            </a:r>
            <a:endParaRPr kumimoji="1" lang="zh-CN" altLang="en-US" sz="8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10710545"/>
          </a:xfrm>
        </p:spPr>
        <p:txBody>
          <a:bodyPr wrap="square" lIns="0" tIns="0" rIns="0" bIns="0">
            <a:spAutoFit/>
          </a:bodyPr>
          <a:lstStyle/>
          <a:p>
            <a:br>
              <a:rPr lang="zh-CN" altLang="en-GB" sz="6000" dirty="0"/>
            </a:br>
            <a:r>
              <a:rPr lang="en-US" altLang="zh-CN" sz="6000" dirty="0"/>
              <a:t>	</a:t>
            </a:r>
            <a:r>
              <a:rPr lang="zh-CN" altLang="en-GB" sz="6000" dirty="0">
                <a:sym typeface="+mn-ea"/>
              </a:rPr>
              <a:t>思考：</a:t>
            </a:r>
            <a:br>
              <a:rPr lang="zh-CN" altLang="en-GB" sz="6000" dirty="0"/>
            </a:br>
            <a:r>
              <a:rPr lang="en-US" altLang="zh-CN" sz="6000" dirty="0"/>
              <a:t>			</a:t>
            </a:r>
            <a:br>
              <a:rPr lang="en-US" altLang="zh-CN" sz="6000" dirty="0"/>
            </a:br>
            <a:r>
              <a:rPr lang="en-US" altLang="zh-CN" sz="6000" dirty="0"/>
              <a:t>														  </a:t>
            </a:r>
            <a:br>
              <a:rPr lang="en-US" altLang="zh-CN" sz="6000" dirty="0"/>
            </a:br>
            <a:r>
              <a:rPr lang="en-US" altLang="zh-CN" sz="6000" dirty="0"/>
              <a:t>													</a:t>
            </a:r>
            <a:r>
              <a:rPr lang="en-US" altLang="zh-CN" sz="1800" dirty="0">
                <a:solidFill>
                  <a:schemeClr val="bg1"/>
                </a:solidFill>
              </a:rPr>
              <a:t>FaceBook CTO</a:t>
            </a:r>
            <a:r>
              <a:rPr lang="zh-CN" altLang="en-US" sz="1800" dirty="0">
                <a:solidFill>
                  <a:schemeClr val="bg1"/>
                </a:solidFill>
              </a:rPr>
              <a:t>：</a:t>
            </a:r>
            <a:r>
              <a:rPr lang="en-US" altLang="zh-CN" sz="1800" dirty="0">
                <a:solidFill>
                  <a:schemeClr val="bg1"/>
                </a:solidFill>
              </a:rPr>
              <a:t>Mike Schroepfer(</a:t>
            </a:r>
            <a:r>
              <a:rPr lang="en-US" altLang="zh-CN" sz="1800" dirty="0">
                <a:solidFill>
                  <a:schemeClr val="bg1"/>
                </a:solidFill>
                <a:sym typeface="+mn-ea"/>
              </a:rPr>
              <a:t>迈克·施罗普佛) </a:t>
            </a:r>
            <a:br>
              <a:rPr lang="zh-CN" altLang="en-GB" sz="1800" dirty="0">
                <a:solidFill>
                  <a:schemeClr val="bg1"/>
                </a:solidFill>
              </a:rPr>
            </a:br>
            <a:r>
              <a:rPr lang="en-US" altLang="zh-CN" sz="6000" dirty="0"/>
              <a:t>			</a:t>
            </a:r>
            <a:r>
              <a:rPr lang="zh-CN" altLang="en-US" sz="6000" dirty="0"/>
              <a:t>如果您是我，</a:t>
            </a:r>
            <a:br>
              <a:rPr lang="zh-CN" altLang="en-US" sz="6000" dirty="0"/>
            </a:br>
            <a:r>
              <a:rPr lang="en-US" altLang="zh-CN" sz="6000" dirty="0"/>
              <a:t>			</a:t>
            </a:r>
            <a:r>
              <a:rPr lang="zh-CN" altLang="en-US" sz="6000" dirty="0"/>
              <a:t>这个技术团队该怎么带？</a:t>
            </a:r>
            <a:br>
              <a:rPr lang="zh-CN" altLang="en-US" sz="6000" dirty="0"/>
            </a:br>
            <a:r>
              <a:rPr lang="en-US" altLang="zh-CN" sz="6000" dirty="0"/>
              <a:t>			</a:t>
            </a:r>
            <a:r>
              <a:rPr lang="zh-CN" altLang="en-US" sz="6000" dirty="0"/>
              <a:t>工作该怎么做？</a:t>
            </a:r>
            <a:br>
              <a:rPr lang="zh-CN" altLang="en-US" sz="6000" dirty="0"/>
            </a:br>
            <a:br>
              <a:rPr lang="zh-CN" altLang="en-US" sz="6000" dirty="0"/>
            </a:br>
            <a:r>
              <a:rPr lang="zh-CN" altLang="en-US" sz="6000" dirty="0"/>
              <a:t>	</a:t>
            </a:r>
            <a:r>
              <a:rPr lang="en-US" altLang="zh-CN" sz="6000" dirty="0"/>
              <a:t>		</a:t>
            </a:r>
            <a:r>
              <a:rPr lang="en-US" altLang="zh-CN" sz="3200" dirty="0">
                <a:sym typeface="+mn-ea"/>
              </a:rPr>
              <a:t>“</a:t>
            </a:r>
            <a:r>
              <a:rPr lang="zh-CN" altLang="en-US" sz="3200" dirty="0">
                <a:sym typeface="+mn-ea"/>
              </a:rPr>
              <a:t>我们公司、我们技术的核心策略，也是把人聚集在一起。</a:t>
            </a:r>
            <a:r>
              <a:rPr lang="en-US" altLang="zh-CN" sz="3200" dirty="0">
                <a:sym typeface="+mn-ea"/>
              </a:rPr>
              <a:t>”</a:t>
            </a:r>
            <a:r>
              <a:rPr lang="en-US" altLang="zh-CN" sz="3200" dirty="0">
                <a:solidFill>
                  <a:srgbClr val="FFC000"/>
                </a:solidFill>
                <a:sym typeface="+mn-ea"/>
              </a:rPr>
              <a:t>-Mike Schroepfer</a:t>
            </a:r>
            <a:br>
              <a:rPr lang="en-US" altLang="zh-CN" sz="6000" dirty="0">
                <a:solidFill>
                  <a:srgbClr val="FFC000"/>
                </a:solidFill>
                <a:sym typeface="+mn-ea"/>
              </a:rPr>
            </a:br>
            <a:r>
              <a:rPr lang="en-US" altLang="zh-CN" sz="2800" dirty="0"/>
              <a:t>				</a:t>
            </a:r>
            <a:r>
              <a:rPr lang="en-US" altLang="zh-CN" sz="6000" dirty="0"/>
              <a:t>		</a:t>
            </a:r>
            <a:r>
              <a:rPr lang="en-US" altLang="zh-CN" sz="3600" dirty="0"/>
              <a:t>	</a:t>
            </a:r>
            <a:br>
              <a:rPr lang="en-US" altLang="zh-CN" sz="3600" dirty="0"/>
            </a:br>
            <a:r>
              <a:rPr lang="en-US" altLang="zh-CN" sz="3600" dirty="0"/>
              <a:t>			</a:t>
            </a:r>
            <a:endParaRPr lang="zh-CN" altLang="en-US" sz="6000" dirty="0"/>
          </a:p>
        </p:txBody>
      </p:sp>
      <p:pic>
        <p:nvPicPr>
          <p:cNvPr id="5" name="图片 4"/>
          <p:cNvPicPr>
            <a:picLocks noChangeAspect="1"/>
          </p:cNvPicPr>
          <p:nvPr/>
        </p:nvPicPr>
        <p:blipFill>
          <a:blip r:embed="rId1"/>
          <a:stretch>
            <a:fillRect/>
          </a:stretch>
        </p:blipFill>
        <p:spPr>
          <a:xfrm>
            <a:off x="13017500" y="1102995"/>
            <a:ext cx="5836920" cy="34505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8260" y="625475"/>
            <a:ext cx="17467580" cy="8617585"/>
          </a:xfrm>
        </p:spPr>
        <p:txBody>
          <a:bodyPr wrap="square" lIns="0" tIns="0" rIns="0" bIns="0">
            <a:spAutoFit/>
          </a:bodyPr>
          <a:lstStyle/>
          <a:p>
            <a:br>
              <a:rPr lang="zh-CN" altLang="en-US" sz="6000" dirty="0">
                <a:sym typeface="+mn-ea"/>
              </a:rPr>
            </a:br>
            <a:r>
              <a:rPr lang="en-US" altLang="zh-CN" sz="6000" dirty="0">
                <a:sym typeface="+mn-ea"/>
              </a:rPr>
              <a:t>				</a:t>
            </a:r>
            <a:br>
              <a:rPr lang="en-US" altLang="zh-CN" sz="6000" dirty="0">
                <a:sym typeface="+mn-ea"/>
              </a:rPr>
            </a:br>
            <a:r>
              <a:rPr lang="en-US" altLang="zh-CN" sz="6000" dirty="0">
                <a:sym typeface="+mn-ea"/>
              </a:rPr>
              <a:t>	</a:t>
            </a:r>
            <a:r>
              <a:rPr lang="zh-CN" altLang="en-US" sz="6000" dirty="0">
                <a:sym typeface="+mn-ea"/>
              </a:rPr>
              <a:t>一  吸引顶尖人才</a:t>
            </a:r>
            <a:br>
              <a:rPr lang="zh-CN" altLang="en-US" sz="6000" dirty="0">
                <a:sym typeface="+mn-ea"/>
              </a:rPr>
            </a:br>
            <a:r>
              <a:rPr lang="en-US" altLang="zh-CN" sz="6000" dirty="0">
                <a:sym typeface="+mn-ea"/>
              </a:rPr>
              <a:t>			</a:t>
            </a:r>
            <a:r>
              <a:rPr lang="zh-CN" altLang="en-US" sz="4000" dirty="0">
                <a:solidFill>
                  <a:schemeClr val="bg1"/>
                </a:solidFill>
                <a:sym typeface="+mn-ea"/>
              </a:rPr>
              <a:t>技术人才的招聘严苛，渠道多样（收购的方式招募人才）</a:t>
            </a:r>
            <a:br>
              <a:rPr lang="zh-CN" altLang="en-US" sz="4000" dirty="0">
                <a:solidFill>
                  <a:schemeClr val="bg1"/>
                </a:solidFill>
                <a:sym typeface="+mn-ea"/>
              </a:rPr>
            </a:br>
            <a:br>
              <a:rPr lang="zh-CN" altLang="en-US" sz="4000" dirty="0">
                <a:sym typeface="+mn-ea"/>
              </a:rPr>
            </a:br>
            <a:br>
              <a:rPr lang="zh-CN" altLang="en-US" sz="4000" dirty="0">
                <a:sym typeface="+mn-ea"/>
              </a:rPr>
            </a:br>
            <a:r>
              <a:rPr lang="en-US" altLang="zh-CN" sz="6000" dirty="0">
                <a:sym typeface="+mn-ea"/>
              </a:rPr>
              <a:t>	</a:t>
            </a:r>
            <a:r>
              <a:rPr lang="zh-CN" altLang="en-US" sz="6000" dirty="0">
                <a:sym typeface="+mn-ea"/>
              </a:rPr>
              <a:t>二  </a:t>
            </a:r>
            <a:r>
              <a:rPr lang="zh-CN" altLang="en-US" sz="6000" dirty="0"/>
              <a:t>开源文化 + 自由环境</a:t>
            </a:r>
            <a:br>
              <a:rPr lang="zh-CN" altLang="en-US" sz="6000" dirty="0"/>
            </a:br>
            <a:r>
              <a:rPr lang="en-US" altLang="zh-CN" sz="6000" dirty="0"/>
              <a:t>			</a:t>
            </a:r>
            <a:r>
              <a:rPr lang="zh-CN" altLang="en-US" sz="4000" dirty="0">
                <a:solidFill>
                  <a:schemeClr val="bg1"/>
                </a:solidFill>
              </a:rPr>
              <a:t>技术人才的培养和留用</a:t>
            </a:r>
            <a:br>
              <a:rPr lang="zh-CN" altLang="en-US" sz="4000" dirty="0">
                <a:solidFill>
                  <a:schemeClr val="bg1"/>
                </a:solidFill>
              </a:rPr>
            </a:br>
            <a:r>
              <a:rPr lang="en-US" altLang="zh-CN" sz="4000" dirty="0">
                <a:solidFill>
                  <a:schemeClr val="bg1"/>
                </a:solidFill>
              </a:rPr>
              <a:t>			1.</a:t>
            </a:r>
            <a:r>
              <a:rPr lang="zh-CN" altLang="en-US" sz="4000" dirty="0">
                <a:solidFill>
                  <a:schemeClr val="bg1"/>
                </a:solidFill>
              </a:rPr>
              <a:t>入职后的</a:t>
            </a:r>
            <a:r>
              <a:rPr lang="en-US" altLang="zh-CN" sz="4000" dirty="0">
                <a:solidFill>
                  <a:schemeClr val="bg1"/>
                </a:solidFill>
              </a:rPr>
              <a:t>6</a:t>
            </a:r>
            <a:r>
              <a:rPr lang="zh-CN" altLang="en-US" sz="4000" dirty="0">
                <a:solidFill>
                  <a:schemeClr val="bg1"/>
                </a:solidFill>
              </a:rPr>
              <a:t>周培训，几乎全面熟悉技术的环境和工作习惯</a:t>
            </a:r>
            <a:br>
              <a:rPr lang="zh-CN" altLang="en-US" sz="4000" dirty="0">
                <a:solidFill>
                  <a:schemeClr val="bg1"/>
                </a:solidFill>
              </a:rPr>
            </a:br>
            <a:r>
              <a:rPr lang="en-US" altLang="zh-CN" sz="4000" dirty="0">
                <a:solidFill>
                  <a:schemeClr val="bg1"/>
                </a:solidFill>
              </a:rPr>
              <a:t>			2</a:t>
            </a:r>
            <a:r>
              <a:rPr lang="en-US" altLang="zh-CN" sz="4000" dirty="0">
                <a:solidFill>
                  <a:schemeClr val="bg1"/>
                </a:solidFill>
                <a:sym typeface="+mn-ea"/>
              </a:rPr>
              <a:t>.</a:t>
            </a:r>
            <a:r>
              <a:rPr lang="zh-CN" altLang="en-US" sz="4000" dirty="0">
                <a:solidFill>
                  <a:schemeClr val="bg1"/>
                </a:solidFill>
              </a:rPr>
              <a:t>自由选择，发挥所长</a:t>
            </a:r>
            <a:br>
              <a:rPr lang="zh-CN" altLang="en-US" sz="4000" dirty="0">
                <a:solidFill>
                  <a:schemeClr val="bg1"/>
                </a:solidFill>
              </a:rPr>
            </a:br>
            <a:endParaRPr lang="zh-CN" altLang="en-US" sz="4000" dirty="0">
              <a:solidFill>
                <a:schemeClr val="bg1"/>
              </a:solidFill>
            </a:endParaRPr>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6000" dirty="0">
                <a:sym typeface="+mn-ea"/>
              </a:rPr>
              <a:t>			</a:t>
            </a:r>
            <a:endParaRPr lang="zh-CN" altLang="en-US" sz="6000" dirty="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3375" y="936625"/>
            <a:ext cx="17182465" cy="1538605"/>
          </a:xfrm>
        </p:spPr>
        <p:txBody>
          <a:bodyPr wrap="square" lIns="0" tIns="0" rIns="0" bIns="0">
            <a:spAutoFit/>
          </a:bodyPr>
          <a:lstStyle/>
          <a:p>
            <a:r>
              <a:rPr lang="zh-CN" altLang="en-US" sz="6000" dirty="0"/>
              <a:t>工程师团队文化</a:t>
            </a:r>
            <a:br>
              <a:rPr lang="zh-CN" altLang="en-US" sz="4000" dirty="0"/>
            </a:br>
            <a:endParaRPr lang="zh-CN" altLang="en-US" sz="4000" dirty="0"/>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6000" dirty="0">
                <a:sym typeface="+mn-ea"/>
              </a:rPr>
              <a:t>			</a:t>
            </a:r>
            <a:endParaRPr lang="zh-CN" altLang="en-US" sz="6000" dirty="0">
              <a:sym typeface="+mn-ea"/>
            </a:endParaRPr>
          </a:p>
        </p:txBody>
      </p:sp>
      <p:sp>
        <p:nvSpPr>
          <p:cNvPr id="5" name="标题 1"/>
          <p:cNvSpPr>
            <a:spLocks noGrp="1"/>
          </p:cNvSpPr>
          <p:nvPr/>
        </p:nvSpPr>
        <p:spPr>
          <a:xfrm>
            <a:off x="1603375" y="2961005"/>
            <a:ext cx="17182465" cy="6094095"/>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4400" dirty="0">
                <a:solidFill>
                  <a:schemeClr val="bg1"/>
                </a:solidFill>
              </a:rPr>
              <a:t>1.</a:t>
            </a:r>
            <a:r>
              <a:rPr lang="zh-CN" altLang="en-US" sz="4400" dirty="0">
                <a:solidFill>
                  <a:schemeClr val="bg1"/>
                </a:solidFill>
              </a:rPr>
              <a:t>小团队，不重复造轮子</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2.</a:t>
            </a:r>
            <a:r>
              <a:rPr lang="zh-CN" altLang="en-US" sz="4400" dirty="0">
                <a:solidFill>
                  <a:schemeClr val="bg1"/>
                </a:solidFill>
              </a:rPr>
              <a:t>没有测试工程师，没有产品经理，没有数据分析师</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3.</a:t>
            </a:r>
            <a:r>
              <a:rPr lang="zh-CN" altLang="en-US" sz="4400" dirty="0">
                <a:solidFill>
                  <a:schemeClr val="bg1"/>
                </a:solidFill>
              </a:rPr>
              <a:t>每个开发工程师同时也是</a:t>
            </a:r>
            <a:r>
              <a:rPr lang="en-US" altLang="zh-CN" sz="4400" dirty="0">
                <a:solidFill>
                  <a:schemeClr val="bg1"/>
                </a:solidFill>
              </a:rPr>
              <a:t>QA</a:t>
            </a:r>
            <a:r>
              <a:rPr lang="zh-CN" altLang="en-US" sz="4400" dirty="0">
                <a:solidFill>
                  <a:schemeClr val="bg1"/>
                </a:solidFill>
              </a:rPr>
              <a:t>，</a:t>
            </a:r>
            <a:r>
              <a:rPr lang="en-US" altLang="zh-CN" sz="4400" dirty="0">
                <a:solidFill>
                  <a:schemeClr val="bg1"/>
                </a:solidFill>
              </a:rPr>
              <a:t>PD</a:t>
            </a:r>
            <a:r>
              <a:rPr lang="zh-CN" altLang="en-US" sz="4400" dirty="0">
                <a:solidFill>
                  <a:schemeClr val="bg1"/>
                </a:solidFill>
              </a:rPr>
              <a:t>，</a:t>
            </a:r>
            <a:r>
              <a:rPr lang="en-US" altLang="zh-CN" sz="4400" dirty="0">
                <a:solidFill>
                  <a:schemeClr val="bg1"/>
                </a:solidFill>
              </a:rPr>
              <a:t>DataScientist</a:t>
            </a:r>
            <a:endParaRPr lang="en-US" altLang="zh-CN" sz="4400" dirty="0">
              <a:solidFill>
                <a:schemeClr val="bg1"/>
              </a:solidFill>
            </a:endParaRPr>
          </a:p>
          <a:p>
            <a:endParaRPr lang="en-US" altLang="zh-CN" sz="4400" dirty="0">
              <a:solidFill>
                <a:schemeClr val="bg1"/>
              </a:solidFill>
            </a:endParaRPr>
          </a:p>
          <a:p>
            <a:r>
              <a:rPr lang="en-US" altLang="zh-CN" sz="4400" dirty="0">
                <a:solidFill>
                  <a:schemeClr val="bg1"/>
                </a:solidFill>
              </a:rPr>
              <a:t>4.</a:t>
            </a:r>
            <a:r>
              <a:rPr lang="zh-CN" altLang="en-US" sz="4400" dirty="0">
                <a:solidFill>
                  <a:schemeClr val="bg1"/>
                </a:solidFill>
              </a:rPr>
              <a:t>自驱力，创造力</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5.</a:t>
            </a:r>
            <a:r>
              <a:rPr lang="zh-CN" altLang="en-US" sz="4400" dirty="0">
                <a:solidFill>
                  <a:schemeClr val="bg1"/>
                </a:solidFill>
              </a:rPr>
              <a:t>强大的工具支持</a:t>
            </a:r>
            <a:endParaRPr lang="zh-CN" altLang="en-US" sz="44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开发团队</a:t>
            </a:r>
            <a:r>
              <a:rPr lang="en-US" altLang="zh-CN" sz="6000" dirty="0"/>
              <a:t>-</a:t>
            </a:r>
            <a:r>
              <a:rPr lang="zh-CN" altLang="en-US" sz="6000" dirty="0"/>
              <a:t>三人小组</a:t>
            </a:r>
            <a:endParaRPr lang="zh-CN" altLang="en-US" sz="6000" dirty="0"/>
          </a:p>
        </p:txBody>
      </p:sp>
      <p:sp>
        <p:nvSpPr>
          <p:cNvPr id="4" name="矩形 3"/>
          <p:cNvSpPr/>
          <p:nvPr/>
        </p:nvSpPr>
        <p:spPr>
          <a:xfrm>
            <a:off x="1005205" y="2334895"/>
            <a:ext cx="18135600" cy="2061210"/>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Facebook</a:t>
            </a:r>
            <a:r>
              <a:rPr lang="zh-CN" altLang="en-US" sz="3200" dirty="0">
                <a:solidFill>
                  <a:schemeClr val="bg1"/>
                </a:solidFill>
                <a:latin typeface="微软雅黑" panose="020B0503020204020204" pitchFamily="34" charset="-122"/>
                <a:ea typeface="微软雅黑" panose="020B0503020204020204" pitchFamily="34" charset="-122"/>
              </a:rPr>
              <a:t>的一个最小</a:t>
            </a:r>
            <a:r>
              <a:rPr lang="en-US" altLang="zh-CN" sz="3200" dirty="0">
                <a:solidFill>
                  <a:schemeClr val="bg1"/>
                </a:solidFill>
                <a:latin typeface="微软雅黑" panose="020B0503020204020204" pitchFamily="34" charset="-122"/>
                <a:ea typeface="微软雅黑" panose="020B0503020204020204" pitchFamily="34" charset="-122"/>
              </a:rPr>
              <a:t>Team</a:t>
            </a:r>
            <a:r>
              <a:rPr lang="zh-CN" altLang="en-US" sz="3200" dirty="0">
                <a:solidFill>
                  <a:schemeClr val="bg1"/>
                </a:solidFill>
                <a:latin typeface="微软雅黑" panose="020B0503020204020204" pitchFamily="34" charset="-122"/>
                <a:ea typeface="微软雅黑" panose="020B0503020204020204" pitchFamily="34" charset="-122"/>
              </a:rPr>
              <a:t>单元叫做三人组，是 </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产品经理</a:t>
            </a:r>
            <a:r>
              <a:rPr lang="en-US" altLang="zh-CN" sz="4400" b="1" baseline="30000" dirty="0">
                <a:solidFill>
                  <a:schemeClr val="bg1"/>
                </a:solidFill>
                <a:latin typeface="微软雅黑" panose="020B0503020204020204" pitchFamily="34" charset="-122"/>
                <a:ea typeface="微软雅黑" panose="020B0503020204020204" pitchFamily="34" charset="-122"/>
                <a:sym typeface="+mn-ea"/>
              </a:rPr>
              <a:t>(PM)</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a:t>
            </a:r>
            <a:r>
              <a:rPr lang="zh-CN" altLang="en-US" sz="4400" b="1" baseline="30000" dirty="0">
                <a:solidFill>
                  <a:schemeClr val="bg1"/>
                </a:solidFill>
                <a:latin typeface="微软雅黑" panose="020B0503020204020204" pitchFamily="34" charset="-122"/>
                <a:ea typeface="微软雅黑" panose="020B0503020204020204" pitchFamily="34" charset="-122"/>
              </a:rPr>
              <a:t>设计师</a:t>
            </a:r>
            <a:r>
              <a:rPr lang="en-US" altLang="zh-CN" sz="4400" b="1" baseline="30000" dirty="0">
                <a:solidFill>
                  <a:schemeClr val="bg1"/>
                </a:solidFill>
                <a:latin typeface="微软雅黑" panose="020B0503020204020204" pitchFamily="34" charset="-122"/>
                <a:ea typeface="微软雅黑" panose="020B0503020204020204" pitchFamily="34" charset="-122"/>
              </a:rPr>
              <a:t>(Designer)</a:t>
            </a:r>
            <a:r>
              <a:rPr lang="zh-CN" altLang="en-US" sz="4400" b="1" baseline="30000" dirty="0">
                <a:solidFill>
                  <a:schemeClr val="bg1"/>
                </a:solidFill>
                <a:latin typeface="微软雅黑" panose="020B0503020204020204" pitchFamily="34" charset="-122"/>
                <a:ea typeface="微软雅黑" panose="020B0503020204020204" pitchFamily="34" charset="-122"/>
              </a:rPr>
              <a:t>和工程师</a:t>
            </a:r>
            <a:r>
              <a:rPr lang="en-US" altLang="zh-CN" sz="4400" b="1" baseline="30000" dirty="0">
                <a:solidFill>
                  <a:schemeClr val="bg1"/>
                </a:solidFill>
                <a:latin typeface="微软雅黑" panose="020B0503020204020204" pitchFamily="34" charset="-122"/>
                <a:ea typeface="微软雅黑" panose="020B0503020204020204" pitchFamily="34" charset="-122"/>
              </a:rPr>
              <a:t>(Engineer).</a:t>
            </a:r>
            <a:endParaRPr lang="en-US" altLang="zh-CN" sz="3200" b="1" baseline="30000" dirty="0">
              <a:solidFill>
                <a:schemeClr val="bg1"/>
              </a:solidFill>
              <a:latin typeface="微软雅黑" panose="020B0503020204020204" pitchFamily="34" charset="-122"/>
              <a:ea typeface="微软雅黑" panose="020B0503020204020204" pitchFamily="34" charset="-122"/>
            </a:endParaRPr>
          </a:p>
          <a:p>
            <a:r>
              <a:rPr lang="zh-CN" altLang="en-US" sz="3200" dirty="0">
                <a:solidFill>
                  <a:schemeClr val="bg1"/>
                </a:solidFill>
                <a:latin typeface="微软雅黑" panose="020B0503020204020204" pitchFamily="34" charset="-122"/>
                <a:ea typeface="微软雅黑" panose="020B0503020204020204" pitchFamily="34" charset="-122"/>
              </a:rPr>
              <a:t>三个人就可以完成一个基本的功能。 但三个人之间不是一个流水线上的各自独立的环节，而是混在一块商讨说我要不要试这个功能，如果要试的话如何最快拿到结果。如何能先上线，拿到反馈，确定要不要做下一步，大家互相交织。</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0805" y="5045075"/>
            <a:ext cx="7753985" cy="5703570"/>
          </a:xfrm>
          <a:prstGeom prst="rect">
            <a:avLst/>
          </a:prstGeom>
        </p:spPr>
      </p:pic>
      <p:sp>
        <p:nvSpPr>
          <p:cNvPr id="6" name="Text Placeholder 2"/>
          <p:cNvSpPr txBox="1"/>
          <p:nvPr/>
        </p:nvSpPr>
        <p:spPr>
          <a:xfrm>
            <a:off x="9748520" y="5426075"/>
            <a:ext cx="9980930" cy="5170805"/>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b="1"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chemeClr val="bg1"/>
                </a:solidFill>
              </a:rPr>
              <a:t>1</a:t>
            </a:r>
            <a:r>
              <a:rPr lang="zh-CN" altLang="en-US" sz="2800" kern="0" dirty="0">
                <a:solidFill>
                  <a:schemeClr val="bg1"/>
                </a:solidFill>
              </a:rPr>
              <a:t>、团队变化： 小部队作战</a:t>
            </a:r>
            <a:endParaRPr lang="zh-CN" altLang="en-US" sz="2800" kern="0" dirty="0">
              <a:solidFill>
                <a:schemeClr val="bg1"/>
              </a:solidFill>
            </a:endParaRP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2</a:t>
            </a:r>
            <a:r>
              <a:rPr lang="zh-CN" altLang="en-US" sz="2800" kern="0" dirty="0">
                <a:solidFill>
                  <a:schemeClr val="bg1"/>
                </a:solidFill>
              </a:rPr>
              <a:t>、数据变化：</a:t>
            </a:r>
            <a:r>
              <a:rPr lang="zh-CN" altLang="en-US" sz="2800" dirty="0">
                <a:solidFill>
                  <a:schemeClr val="bg1"/>
                </a:solidFill>
              </a:rPr>
              <a:t>团队的共同语言是什么？目标和结果</a:t>
            </a:r>
            <a:endParaRPr lang="zh-CN" altLang="en-US" sz="2800" dirty="0">
              <a:solidFill>
                <a:schemeClr val="bg1"/>
              </a:solidFill>
            </a:endParaRP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3</a:t>
            </a:r>
            <a:r>
              <a:rPr lang="zh-CN" altLang="en-US" sz="2800" kern="0" dirty="0">
                <a:solidFill>
                  <a:schemeClr val="bg1"/>
                </a:solidFill>
              </a:rPr>
              <a:t>、职责变化：职责的延伸</a:t>
            </a:r>
            <a:endParaRPr lang="zh-CN" altLang="en-US" sz="2800" kern="0" dirty="0">
              <a:solidFill>
                <a:srgbClr val="FFFF00"/>
              </a:solidFill>
            </a:endParaRPr>
          </a:p>
          <a:p>
            <a:pPr>
              <a:lnSpc>
                <a:spcPct val="150000"/>
              </a:lnSpc>
            </a:pPr>
            <a:endParaRPr lang="zh-CN" altLang="en-US" sz="2800" kern="0" dirty="0">
              <a:solidFill>
                <a:schemeClr val="accent6">
                  <a:lumMod val="75000"/>
                </a:schemeClr>
              </a:solidFill>
            </a:endParaRPr>
          </a:p>
          <a:p>
            <a:pPr>
              <a:lnSpc>
                <a:spcPct val="150000"/>
              </a:lnSpc>
            </a:pPr>
            <a:endParaRPr lang="zh-CN" altLang="en-US" sz="2800" b="1" kern="0" dirty="0">
              <a:solidFill>
                <a:srgbClr val="FFC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X20191109-224639@2x"/>
          <p:cNvPicPr>
            <a:picLocks noChangeAspect="1"/>
          </p:cNvPicPr>
          <p:nvPr/>
        </p:nvPicPr>
        <p:blipFill>
          <a:blip r:embed="rId1"/>
          <a:stretch>
            <a:fillRect/>
          </a:stretch>
        </p:blipFill>
        <p:spPr>
          <a:xfrm>
            <a:off x="-9525" y="-41275"/>
            <a:ext cx="20123150" cy="9529445"/>
          </a:xfrm>
          <a:prstGeom prst="rect">
            <a:avLst/>
          </a:prstGeom>
        </p:spPr>
      </p:pic>
      <p:sp>
        <p:nvSpPr>
          <p:cNvPr id="8" name="文本框 7"/>
          <p:cNvSpPr txBox="1"/>
          <p:nvPr/>
        </p:nvSpPr>
        <p:spPr>
          <a:xfrm>
            <a:off x="2678430" y="9488170"/>
            <a:ext cx="14867255" cy="1550035"/>
          </a:xfrm>
          <a:prstGeom prst="rect">
            <a:avLst/>
          </a:prstGeom>
          <a:noFill/>
        </p:spPr>
        <p:txBody>
          <a:bodyPr wrap="none" rtlCol="0" anchor="t">
            <a:spAutoFit/>
          </a:bodyPr>
          <a:lstStyle/>
          <a:p>
            <a:pPr algn="l">
              <a:lnSpc>
                <a:spcPct val="150000"/>
              </a:lnSpc>
            </a:pPr>
            <a:r>
              <a:rPr lang="en-US" altLang="zh-CN" sz="3200" b="1" dirty="0">
                <a:solidFill>
                  <a:srgbClr val="FFC000"/>
                </a:solidFill>
                <a:sym typeface="+mn-ea"/>
              </a:rPr>
              <a:t>					DOGFOODING</a:t>
            </a:r>
            <a:r>
              <a:rPr lang="zh-CN" altLang="en-US" sz="3200" b="1" dirty="0">
                <a:solidFill>
                  <a:srgbClr val="FFC000"/>
                </a:solidFill>
                <a:sym typeface="+mn-ea"/>
              </a:rPr>
              <a:t>（吃狗粮文化</a:t>
            </a:r>
            <a:r>
              <a:rPr lang="en-US" altLang="zh-CN" sz="3200" b="1" dirty="0">
                <a:solidFill>
                  <a:srgbClr val="FFC000"/>
                </a:solidFill>
                <a:sym typeface="+mn-ea"/>
              </a:rPr>
              <a:t>)</a:t>
            </a:r>
            <a:br>
              <a:rPr lang="zh-CN" altLang="en-US" sz="3200" dirty="0">
                <a:sym typeface="+mn-ea"/>
              </a:rPr>
            </a:br>
            <a:r>
              <a:rPr lang="zh-CN" altLang="en-US" sz="4800" b="1" baseline="30000" dirty="0">
                <a:solidFill>
                  <a:schemeClr val="bg1"/>
                </a:solidFill>
                <a:sym typeface="+mn-ea"/>
              </a:rPr>
              <a:t>对结果负责很重要的一点，或者说做出成功产品的团队核心自己的产品自己先用起来</a:t>
            </a:r>
            <a:endParaRPr lang="zh-CN" altLang="en-US" sz="4800" b="1" baseline="30000" dirty="0">
              <a:solidFill>
                <a:schemeClr val="bg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232475"/>
          </a:xfrm>
        </p:spPr>
        <p:txBody>
          <a:bodyPr/>
          <a:lstStyle/>
          <a:p>
            <a:pPr marL="685800" indent="-685800">
              <a:lnSpc>
                <a:spcPct val="150000"/>
              </a:lnSpc>
              <a:buFont typeface="Arial" panose="020B060402020202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公司介绍</a:t>
            </a:r>
            <a:endParaRPr kumimoji="1" lang="en-US" altLang="zh-CN" b="1" dirty="0">
              <a:solidFill>
                <a:srgbClr val="FFC000"/>
              </a:solidFill>
            </a:endParaRPr>
          </a:p>
          <a:p>
            <a:pPr marL="685800" indent="-685800">
              <a:lnSpc>
                <a:spcPct val="150000"/>
              </a:lnSpc>
              <a:buFont typeface="Arial" panose="020B060402020202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的组织文化</a:t>
            </a:r>
            <a:endParaRPr kumimoji="1" lang="en-US" altLang="zh-CN" b="1" dirty="0">
              <a:solidFill>
                <a:srgbClr val="FFC000"/>
              </a:solidFill>
            </a:endParaRPr>
          </a:p>
          <a:p>
            <a:pPr marL="685800" indent="-685800">
              <a:lnSpc>
                <a:spcPct val="150000"/>
              </a:lnSpc>
              <a:buFont typeface="Arial" panose="020B0604020202020204" pitchFamily="34" charset="0"/>
              <a:buChar char="•"/>
            </a:pPr>
            <a:r>
              <a:rPr kumimoji="1" lang="zh-CN" altLang="en-US" b="1" dirty="0">
                <a:solidFill>
                  <a:srgbClr val="FFC000"/>
                </a:solidFill>
              </a:rPr>
              <a:t>三、</a:t>
            </a:r>
            <a:r>
              <a:rPr kumimoji="1" lang="en-US" altLang="zh-CN" b="1" dirty="0">
                <a:solidFill>
                  <a:srgbClr val="FFC000"/>
                </a:solidFill>
              </a:rPr>
              <a:t>Facebook </a:t>
            </a:r>
            <a:r>
              <a:rPr kumimoji="1" lang="zh-CN" altLang="en-US" b="1" dirty="0">
                <a:solidFill>
                  <a:srgbClr val="FFC000"/>
                </a:solidFill>
              </a:rPr>
              <a:t>管理</a:t>
            </a:r>
            <a:r>
              <a:rPr kumimoji="1" lang="en-US" altLang="zh-CN" b="1" dirty="0">
                <a:solidFill>
                  <a:srgbClr val="FFC000"/>
                </a:solidFill>
              </a:rPr>
              <a:t>/</a:t>
            </a:r>
            <a:r>
              <a:rPr kumimoji="1" lang="zh-CN" altLang="en-US" b="1" dirty="0">
                <a:solidFill>
                  <a:srgbClr val="FFC000"/>
                </a:solidFill>
              </a:rPr>
              <a:t>工程实践</a:t>
            </a:r>
            <a:endParaRPr kumimoji="1" lang="en-US" altLang="zh-CN" b="1" dirty="0">
              <a:solidFill>
                <a:srgbClr val="FFC000"/>
              </a:solidFill>
            </a:endParaRPr>
          </a:p>
          <a:p>
            <a:pPr marL="685800" indent="-685800">
              <a:lnSpc>
                <a:spcPct val="150000"/>
              </a:lnSpc>
              <a:buFont typeface="Arial" panose="020B0604020202020204" pitchFamily="34" charset="0"/>
              <a:buChar char="•"/>
            </a:pPr>
            <a:r>
              <a:rPr kumimoji="1" lang="zh-CN" altLang="en-US" b="1" dirty="0">
                <a:solidFill>
                  <a:srgbClr val="FFC000"/>
                </a:solidFill>
              </a:rPr>
              <a:t>四、</a:t>
            </a:r>
            <a:r>
              <a:rPr kumimoji="1" lang="en-US" altLang="zh-CN" b="1" dirty="0">
                <a:solidFill>
                  <a:srgbClr val="FFC000"/>
                </a:solidFill>
              </a:rPr>
              <a:t>Facebook</a:t>
            </a:r>
            <a:r>
              <a:rPr kumimoji="1" lang="zh-CN" altLang="en-US" b="1" dirty="0">
                <a:solidFill>
                  <a:srgbClr val="FFC000"/>
                </a:solidFill>
              </a:rPr>
              <a:t>的</a:t>
            </a:r>
            <a:r>
              <a:rPr kumimoji="1" lang="en-US" altLang="zh-CN" b="1" dirty="0" err="1">
                <a:solidFill>
                  <a:srgbClr val="FFC000"/>
                </a:solidFill>
              </a:rPr>
              <a:t>DevOps</a:t>
            </a:r>
            <a:r>
              <a:rPr kumimoji="1" lang="zh-CN" altLang="en-US" b="1" dirty="0">
                <a:solidFill>
                  <a:srgbClr val="FFC000"/>
                </a:solidFill>
              </a:rPr>
              <a:t>之旅</a:t>
            </a:r>
            <a:endParaRPr kumimoji="1" lang="en-US" altLang="zh-CN" b="1" dirty="0">
              <a:solidFill>
                <a:srgbClr val="FFC000"/>
              </a:solidFill>
            </a:endParaRPr>
          </a:p>
          <a:p>
            <a:pPr marL="685800" indent="-685800">
              <a:lnSpc>
                <a:spcPct val="150000"/>
              </a:lnSpc>
              <a:buFont typeface="Arial" panose="020B0604020202020204" pitchFamily="34" charset="0"/>
              <a:buChar char="•"/>
            </a:pPr>
            <a:endParaRPr kumimoji="1" lang="en-US" altLang="zh-CN" b="1" dirty="0">
              <a:solidFill>
                <a:srgbClr val="FFC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580"/>
          </a:xfrm>
        </p:spPr>
        <p:txBody>
          <a:bodyPr/>
          <a:lstStyle/>
          <a:p>
            <a:r>
              <a:rPr lang="zh-CN" altLang="en-US" sz="5400" dirty="0"/>
              <a:t>全栈式工程师</a:t>
            </a:r>
            <a:endParaRPr lang="zh-CN" altLang="en-US" sz="5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5205" y="2272030"/>
            <a:ext cx="10494010" cy="7710170"/>
          </a:xfrm>
          <a:prstGeom prst="rect">
            <a:avLst/>
          </a:prstGeom>
        </p:spPr>
      </p:pic>
      <p:sp>
        <p:nvSpPr>
          <p:cNvPr id="5" name="Text Placeholder 2"/>
          <p:cNvSpPr txBox="1"/>
          <p:nvPr/>
        </p:nvSpPr>
        <p:spPr>
          <a:xfrm>
            <a:off x="1005205" y="10170795"/>
            <a:ext cx="19335115" cy="738505"/>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b="1" kern="0" dirty="0">
                <a:solidFill>
                  <a:schemeClr val="bg1"/>
                </a:solidFill>
                <a:latin typeface="微软雅黑" panose="020B0503020204020204" pitchFamily="34" charset="-122"/>
                <a:ea typeface="微软雅黑" panose="020B0503020204020204" pitchFamily="34" charset="-122"/>
              </a:rPr>
              <a:t>云技术尤其是</a:t>
            </a:r>
            <a:r>
              <a:rPr lang="en-US" altLang="zh-CN" sz="3200" b="1" kern="0" dirty="0" err="1">
                <a:solidFill>
                  <a:schemeClr val="bg1"/>
                </a:solidFill>
                <a:latin typeface="微软雅黑" panose="020B0503020204020204" pitchFamily="34" charset="-122"/>
                <a:ea typeface="微软雅黑" panose="020B0503020204020204" pitchFamily="34" charset="-122"/>
              </a:rPr>
              <a:t>Docker</a:t>
            </a:r>
            <a:r>
              <a:rPr lang="zh-CN" altLang="en-US" sz="3200" b="1" kern="0" dirty="0">
                <a:solidFill>
                  <a:schemeClr val="bg1"/>
                </a:solidFill>
                <a:latin typeface="微软雅黑" panose="020B0503020204020204" pitchFamily="34" charset="-122"/>
                <a:ea typeface="微软雅黑" panose="020B0503020204020204" pitchFamily="34" charset="-122"/>
              </a:rPr>
              <a:t>和</a:t>
            </a:r>
            <a:r>
              <a:rPr lang="en-US" altLang="zh-CN" sz="3200" b="1" kern="0" dirty="0" err="1">
                <a:solidFill>
                  <a:schemeClr val="bg1"/>
                </a:solidFill>
                <a:latin typeface="微软雅黑" panose="020B0503020204020204" pitchFamily="34" charset="-122"/>
                <a:ea typeface="微软雅黑" panose="020B0503020204020204" pitchFamily="34" charset="-122"/>
              </a:rPr>
              <a:t>Kubernetes</a:t>
            </a:r>
            <a:r>
              <a:rPr lang="zh-CN" altLang="en-US" sz="3200" b="1" kern="0" dirty="0">
                <a:solidFill>
                  <a:schemeClr val="bg1"/>
                </a:solidFill>
                <a:latin typeface="微软雅黑" panose="020B0503020204020204" pitchFamily="34" charset="-122"/>
                <a:ea typeface="微软雅黑" panose="020B0503020204020204" pitchFamily="34" charset="-122"/>
              </a:rPr>
              <a:t>的流行，给底层运维工作被自动化提供了技术支持。</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2072620" y="2756535"/>
            <a:ext cx="7582535" cy="6370955"/>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7200" b="1" kern="0" dirty="0">
                <a:solidFill>
                  <a:srgbClr val="FFC000"/>
                </a:solidFill>
              </a:rPr>
              <a:t>打破组织隔阂</a:t>
            </a:r>
            <a:endParaRPr lang="zh-CN" altLang="en-US" sz="2800" kern="0" dirty="0">
              <a:solidFill>
                <a:srgbClr val="FFC000"/>
              </a:solidFill>
            </a:endParaRPr>
          </a:p>
          <a:p>
            <a:pPr>
              <a:lnSpc>
                <a:spcPct val="150000"/>
              </a:lnSpc>
            </a:pPr>
            <a:r>
              <a:rPr lang="zh-CN" altLang="en-US" sz="3200" b="1" kern="0" dirty="0">
                <a:solidFill>
                  <a:schemeClr val="bg1"/>
                </a:solidFill>
                <a:effectLst>
                  <a:outerShdw blurRad="38100" dist="38100" dir="2700000" algn="tl">
                    <a:srgbClr val="000000">
                      <a:alpha val="43137"/>
                    </a:srgbClr>
                  </a:outerShdw>
                </a:effectLst>
              </a:rPr>
              <a:t>从人出发，然后是环境和流程，最后才是工具。</a:t>
            </a:r>
            <a:endParaRPr lang="zh-CN" altLang="en-US" sz="2800" kern="0" dirty="0">
              <a:solidFill>
                <a:schemeClr val="bg1"/>
              </a:solidFill>
              <a:effectLst>
                <a:outerShdw blurRad="38100" dist="38100" dir="2700000" algn="tl">
                  <a:srgbClr val="000000">
                    <a:alpha val="43137"/>
                  </a:srgbClr>
                </a:outerShdw>
              </a:effectLst>
            </a:endParaRPr>
          </a:p>
          <a:p>
            <a:pPr>
              <a:lnSpc>
                <a:spcPct val="150000"/>
              </a:lnSpc>
            </a:pP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1</a:t>
            </a:r>
            <a:r>
              <a:rPr lang="zh-CN" altLang="en-US" sz="2800" kern="0" dirty="0">
                <a:solidFill>
                  <a:schemeClr val="bg1"/>
                </a:solidFill>
                <a:effectLst>
                  <a:outerShdw blurRad="38100" dist="38100" dir="2700000" algn="tl">
                    <a:srgbClr val="000000">
                      <a:alpha val="43137"/>
                    </a:srgbClr>
                  </a:outerShdw>
                </a:effectLst>
              </a:rPr>
              <a:t>、人：对团队目标达成共识，并重新定义职责；</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2</a:t>
            </a:r>
            <a:r>
              <a:rPr lang="zh-CN" altLang="en-US" sz="2800" kern="0" dirty="0">
                <a:solidFill>
                  <a:schemeClr val="bg1"/>
                </a:solidFill>
                <a:effectLst>
                  <a:outerShdw blurRad="38100" dist="38100" dir="2700000" algn="tl">
                    <a:srgbClr val="000000">
                      <a:alpha val="43137"/>
                    </a:srgbClr>
                  </a:outerShdw>
                </a:effectLst>
              </a:rPr>
              <a:t>、环境和流程：环境的搭建和流程的设计，在</a:t>
            </a:r>
            <a:r>
              <a:rPr lang="en-US" altLang="zh-CN" sz="2800" kern="0" dirty="0">
                <a:solidFill>
                  <a:schemeClr val="bg1"/>
                </a:solidFill>
                <a:effectLst>
                  <a:outerShdw blurRad="38100" dist="38100" dir="2700000" algn="tl">
                    <a:srgbClr val="000000">
                      <a:alpha val="43137"/>
                    </a:srgbClr>
                  </a:outerShdw>
                </a:effectLst>
              </a:rPr>
              <a:t>CI,CD</a:t>
            </a:r>
            <a:r>
              <a:rPr lang="zh-CN" altLang="en-US" sz="2800" kern="0" dirty="0">
                <a:solidFill>
                  <a:schemeClr val="bg1"/>
                </a:solidFill>
                <a:effectLst>
                  <a:outerShdw blurRad="38100" dist="38100" dir="2700000" algn="tl">
                    <a:srgbClr val="000000">
                      <a:alpha val="43137"/>
                    </a:srgbClr>
                  </a:outerShdw>
                </a:effectLst>
              </a:rPr>
              <a:t>快速反馈，以及团队沟通氛围。</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3</a:t>
            </a:r>
            <a:r>
              <a:rPr lang="zh-CN" altLang="en-US" sz="2800" kern="0" dirty="0">
                <a:solidFill>
                  <a:schemeClr val="bg1"/>
                </a:solidFill>
                <a:effectLst>
                  <a:outerShdw blurRad="38100" dist="38100" dir="2700000" algn="tl">
                    <a:srgbClr val="000000">
                      <a:alpha val="43137"/>
                    </a:srgbClr>
                  </a:outerShdw>
                </a:effectLst>
              </a:rPr>
              <a:t>、工具：引入工具研发团队，实现自动化</a:t>
            </a:r>
            <a:endParaRPr lang="zh-CN" altLang="en-US" sz="2800" kern="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9390" y="2593975"/>
            <a:ext cx="12995910" cy="7870825"/>
          </a:xfrm>
          <a:prstGeom prst="rect">
            <a:avLst/>
          </a:prstGeom>
        </p:spPr>
      </p:pic>
      <p:sp>
        <p:nvSpPr>
          <p:cNvPr id="3" name="标题 1"/>
          <p:cNvSpPr>
            <a:spLocks noGrp="1"/>
          </p:cNvSpPr>
          <p:nvPr/>
        </p:nvSpPr>
        <p:spPr>
          <a:xfrm>
            <a:off x="15114905" y="4093845"/>
            <a:ext cx="18445480" cy="92329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6000" dirty="0"/>
              <a:t> </a:t>
            </a:r>
            <a:endParaRPr lang="en-US" altLang="zh-CN" sz="6000" dirty="0"/>
          </a:p>
        </p:txBody>
      </p:sp>
      <p:sp>
        <p:nvSpPr>
          <p:cNvPr id="5" name="标题 1"/>
          <p:cNvSpPr>
            <a:spLocks noGrp="1"/>
          </p:cNvSpPr>
          <p:nvPr/>
        </p:nvSpPr>
        <p:spPr>
          <a:xfrm>
            <a:off x="15114905" y="3078480"/>
            <a:ext cx="4283710" cy="738632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3600" dirty="0"/>
              <a:t> </a:t>
            </a:r>
            <a:r>
              <a:rPr lang="zh-CN" altLang="en-US" sz="3600" dirty="0"/>
              <a:t>代码入库前：</a:t>
            </a:r>
            <a:endParaRPr lang="zh-CN" altLang="en-US" sz="3600" dirty="0"/>
          </a:p>
          <a:p>
            <a:endParaRPr lang="zh-CN" altLang="en-US" sz="3600" dirty="0"/>
          </a:p>
          <a:p>
            <a:r>
              <a:rPr lang="zh-CN" altLang="en-US" sz="3600" dirty="0"/>
              <a:t> </a:t>
            </a:r>
            <a:r>
              <a:rPr lang="en-US" altLang="zh-CN" sz="3600" dirty="0"/>
              <a:t>	</a:t>
            </a:r>
            <a:r>
              <a:rPr lang="zh-CN" altLang="en-US" sz="3600" dirty="0">
                <a:solidFill>
                  <a:schemeClr val="bg1"/>
                </a:solidFill>
              </a:rPr>
              <a:t>持续开发</a:t>
            </a:r>
            <a:endParaRPr lang="zh-CN" altLang="en-US" sz="3600" dirty="0">
              <a:solidFill>
                <a:schemeClr val="bg1"/>
              </a:solidFill>
            </a:endParaRPr>
          </a:p>
          <a:p>
            <a:r>
              <a:rPr lang="en-US" altLang="zh-CN" sz="3600" dirty="0">
                <a:solidFill>
                  <a:schemeClr val="bg1"/>
                </a:solidFill>
                <a:sym typeface="+mn-ea"/>
              </a:rPr>
              <a:t>	</a:t>
            </a:r>
            <a:r>
              <a:rPr lang="zh-CN" altLang="en-US" sz="3600" dirty="0">
                <a:solidFill>
                  <a:schemeClr val="bg1"/>
                </a:solidFill>
                <a:sym typeface="+mn-ea"/>
              </a:rPr>
              <a:t>持续测试</a:t>
            </a:r>
            <a:endParaRPr lang="zh-CN" altLang="en-US" sz="3600" dirty="0">
              <a:solidFill>
                <a:schemeClr val="bg1"/>
              </a:solidFill>
              <a:sym typeface="+mn-ea"/>
            </a:endParaRPr>
          </a:p>
          <a:p>
            <a:r>
              <a:rPr lang="en-US" altLang="zh-CN" sz="3600" dirty="0">
                <a:solidFill>
                  <a:schemeClr val="bg1"/>
                </a:solidFill>
              </a:rPr>
              <a:t>	</a:t>
            </a:r>
            <a:r>
              <a:rPr lang="zh-CN" altLang="en-US" sz="3600" dirty="0">
                <a:solidFill>
                  <a:schemeClr val="bg1"/>
                </a:solidFill>
              </a:rPr>
              <a:t>持续集成</a:t>
            </a:r>
            <a:endParaRPr lang="zh-CN" altLang="en-US" sz="3600" dirty="0">
              <a:solidFill>
                <a:schemeClr val="bg1"/>
              </a:solidFill>
            </a:endParaRPr>
          </a:p>
          <a:p>
            <a:endParaRPr lang="zh-CN" altLang="en-US" sz="3600" dirty="0"/>
          </a:p>
          <a:p>
            <a:r>
              <a:rPr lang="zh-CN" altLang="en-US" sz="3600" dirty="0"/>
              <a:t> 代码入库后：</a:t>
            </a:r>
            <a:endParaRPr lang="zh-CN" altLang="en-US" sz="3600" dirty="0"/>
          </a:p>
          <a:p>
            <a:endParaRPr lang="zh-CN" altLang="en-US" sz="3600" dirty="0"/>
          </a:p>
          <a:p>
            <a:r>
              <a:rPr lang="en-US" altLang="zh-CN" sz="3600" dirty="0"/>
              <a:t>	</a:t>
            </a:r>
            <a:r>
              <a:rPr lang="zh-CN" altLang="en-US" sz="3600" dirty="0">
                <a:solidFill>
                  <a:schemeClr val="bg1"/>
                </a:solidFill>
              </a:rPr>
              <a:t>持续部署</a:t>
            </a:r>
            <a:endParaRPr lang="zh-CN" altLang="en-US" sz="3600" dirty="0">
              <a:solidFill>
                <a:schemeClr val="bg1"/>
              </a:solidFill>
            </a:endParaRPr>
          </a:p>
          <a:p>
            <a:r>
              <a:rPr lang="en-US" altLang="zh-CN" sz="3600" dirty="0">
                <a:solidFill>
                  <a:schemeClr val="bg1"/>
                </a:solidFill>
              </a:rPr>
              <a:t>	</a:t>
            </a:r>
            <a:r>
              <a:rPr lang="zh-CN" altLang="en-US" sz="3600" dirty="0">
                <a:solidFill>
                  <a:schemeClr val="bg1"/>
                </a:solidFill>
              </a:rPr>
              <a:t>持续交付</a:t>
            </a:r>
            <a:endParaRPr lang="zh-CN" altLang="en-US" sz="6000" dirty="0"/>
          </a:p>
          <a:p>
            <a:r>
              <a:rPr lang="zh-CN" altLang="en-US" sz="6000" dirty="0"/>
              <a:t>     </a:t>
            </a:r>
            <a:r>
              <a:rPr lang="en-US" altLang="zh-CN" sz="6000" dirty="0"/>
              <a:t>	</a:t>
            </a:r>
            <a:br>
              <a:rPr lang="en-US" altLang="zh-CN" sz="6000" dirty="0"/>
            </a:br>
            <a:endParaRPr lang="en-US" altLang="zh-CN" sz="6000" dirty="0"/>
          </a:p>
        </p:txBody>
      </p:sp>
      <p:sp>
        <p:nvSpPr>
          <p:cNvPr id="6" name="标题 1"/>
          <p:cNvSpPr>
            <a:spLocks noGrp="1"/>
          </p:cNvSpPr>
          <p:nvPr/>
        </p:nvSpPr>
        <p:spPr>
          <a:xfrm>
            <a:off x="1469390" y="726440"/>
            <a:ext cx="16787495" cy="276987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6000" dirty="0"/>
              <a:t>Facebook</a:t>
            </a:r>
            <a:r>
              <a:rPr lang="zh-CN" altLang="en-US" sz="6000" dirty="0"/>
              <a:t>的</a:t>
            </a:r>
            <a:r>
              <a:rPr lang="en-US" altLang="zh-CN" sz="6000" dirty="0"/>
              <a:t>5</a:t>
            </a:r>
            <a:r>
              <a:rPr lang="zh-CN" altLang="en-US" sz="6000" dirty="0"/>
              <a:t>个持续</a:t>
            </a:r>
            <a:br>
              <a:rPr lang="zh-CN" altLang="en-US" sz="6000" dirty="0"/>
            </a:br>
            <a:r>
              <a:rPr lang="en-US" altLang="zh-CN" sz="6000" dirty="0"/>
              <a:t>	</a:t>
            </a:r>
            <a:br>
              <a:rPr lang="en-US" altLang="zh-CN" sz="6000" dirty="0"/>
            </a:br>
            <a:endParaRPr lang="en-US" altLang="zh-CN" sz="6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738505"/>
          </a:xfrm>
        </p:spPr>
        <p:txBody>
          <a:bodyPr wrap="square" lIns="0" tIns="0" rIns="0" bIns="0">
            <a:spAutoFit/>
          </a:bodyPr>
          <a:lstStyle/>
          <a:p>
            <a:r>
              <a:rPr lang="zh-CN" altLang="en-US" sz="4800" dirty="0"/>
              <a:t>暗发射技术（</a:t>
            </a:r>
            <a:r>
              <a:rPr lang="en-US" altLang="zh-CN" sz="4800" dirty="0">
                <a:sym typeface="+mn-ea"/>
              </a:rPr>
              <a:t>The</a:t>
            </a:r>
            <a:r>
              <a:rPr lang="zh-CN" altLang="en-US" sz="4800" dirty="0">
                <a:sym typeface="+mn-ea"/>
              </a:rPr>
              <a:t> </a:t>
            </a:r>
            <a:r>
              <a:rPr lang="en-US" altLang="zh-CN" sz="4800" dirty="0">
                <a:sym typeface="+mn-ea"/>
              </a:rPr>
              <a:t>Dark</a:t>
            </a:r>
            <a:r>
              <a:rPr lang="zh-CN" altLang="en-US" sz="4800" dirty="0">
                <a:sym typeface="+mn-ea"/>
              </a:rPr>
              <a:t> </a:t>
            </a:r>
            <a:r>
              <a:rPr lang="en-US" altLang="zh-CN" sz="4800" dirty="0">
                <a:sym typeface="+mn-ea"/>
              </a:rPr>
              <a:t>Launching</a:t>
            </a:r>
            <a:r>
              <a:rPr lang="zh-CN" altLang="en-US" sz="4800" dirty="0">
                <a:sym typeface="+mn-ea"/>
              </a:rPr>
              <a:t> </a:t>
            </a:r>
            <a:r>
              <a:rPr lang="en-US" altLang="zh-CN" sz="4800" dirty="0">
                <a:sym typeface="+mn-ea"/>
              </a:rPr>
              <a:t>Technique </a:t>
            </a:r>
            <a:r>
              <a:rPr lang="zh-CN" altLang="en-US" sz="4800" dirty="0">
                <a:sym typeface="+mn-ea"/>
              </a:rPr>
              <a:t>）</a:t>
            </a:r>
            <a:endParaRPr lang="zh-CN" altLang="en-US" sz="4800" dirty="0">
              <a:solidFill>
                <a:srgbClr val="FF0000"/>
              </a:solidFill>
              <a:sym typeface="+mn-ea"/>
            </a:endParaRPr>
          </a:p>
        </p:txBody>
      </p:sp>
      <p:pic>
        <p:nvPicPr>
          <p:cNvPr id="5" name="图片 4"/>
          <p:cNvPicPr>
            <a:picLocks noChangeAspect="1"/>
          </p:cNvPicPr>
          <p:nvPr/>
        </p:nvPicPr>
        <p:blipFill>
          <a:blip r:embed="rId1"/>
          <a:stretch>
            <a:fillRect/>
          </a:stretch>
        </p:blipFill>
        <p:spPr>
          <a:xfrm>
            <a:off x="1005205" y="2724785"/>
            <a:ext cx="17713325" cy="70681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入库前：持续开发</a:t>
            </a:r>
            <a:endParaRPr lang="zh-CN" altLang="en-US" sz="6000" dirty="0"/>
          </a:p>
        </p:txBody>
      </p:sp>
      <p:cxnSp>
        <p:nvCxnSpPr>
          <p:cNvPr id="5" name="直接连接符 4"/>
          <p:cNvCxnSpPr/>
          <p:nvPr/>
        </p:nvCxnSpPr>
        <p:spPr>
          <a:xfrm flipV="1">
            <a:off x="4678680" y="397827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 Placeholder 2"/>
          <p:cNvSpPr txBox="1"/>
          <p:nvPr/>
        </p:nvSpPr>
        <p:spPr>
          <a:xfrm>
            <a:off x="11394052" y="1929484"/>
            <a:ext cx="8076717" cy="1477328"/>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8650" y="4641215"/>
            <a:ext cx="15164435" cy="6019800"/>
          </a:xfrm>
          <a:prstGeom prst="rect">
            <a:avLst/>
          </a:prstGeom>
        </p:spPr>
      </p:pic>
      <p:sp>
        <p:nvSpPr>
          <p:cNvPr id="3" name="Text Placeholder 2"/>
          <p:cNvSpPr txBox="1"/>
          <p:nvPr/>
        </p:nvSpPr>
        <p:spPr>
          <a:xfrm>
            <a:off x="1898897" y="1929484"/>
            <a:ext cx="8076717" cy="2215515"/>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solidFill>
                  <a:srgbClr val="FFC000"/>
                </a:solidFill>
              </a:rPr>
              <a:t>工具支持</a:t>
            </a:r>
            <a:endParaRPr lang="zh-CN" altLang="en-US" sz="3200" kern="0" dirty="0">
              <a:solidFill>
                <a:srgbClr val="FFC000"/>
              </a:solidFill>
            </a:endParaRPr>
          </a:p>
          <a:p>
            <a:pPr>
              <a:lnSpc>
                <a:spcPct val="150000"/>
              </a:lnSpc>
            </a:pPr>
            <a:r>
              <a:rPr lang="zh-CN" altLang="en-US" sz="3200" kern="0" dirty="0">
                <a:solidFill>
                  <a:srgbClr val="FFC000"/>
                </a:solidFill>
              </a:rPr>
              <a:t>分支管理</a:t>
            </a:r>
            <a:endParaRPr lang="zh-CN" altLang="en-US" sz="3200" kern="0" dirty="0">
              <a:solidFill>
                <a:srgbClr val="FFC000"/>
              </a:solidFill>
            </a:endParaRPr>
          </a:p>
          <a:p>
            <a:pPr>
              <a:lnSpc>
                <a:spcPct val="150000"/>
              </a:lnSpc>
            </a:pPr>
            <a:r>
              <a:rPr lang="zh-CN" altLang="en-US" sz="3200" kern="0" dirty="0">
                <a:solidFill>
                  <a:srgbClr val="FFC000"/>
                </a:solidFill>
              </a:rPr>
              <a:t>代码审核</a:t>
            </a:r>
            <a:endParaRPr lang="zh-CN" altLang="en-US" sz="3200" kern="0" dirty="0">
              <a:solidFill>
                <a:srgbClr val="FFC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代码审查（</a:t>
            </a:r>
            <a:r>
              <a:rPr lang="en-US" altLang="zh-CN" sz="6000" dirty="0">
                <a:sym typeface="+mn-ea"/>
              </a:rPr>
              <a:t>Code Review</a:t>
            </a:r>
            <a:r>
              <a:rPr lang="zh-CN" altLang="en-US" sz="6000" dirty="0">
                <a:sym typeface="+mn-ea"/>
              </a:rPr>
              <a:t>）</a:t>
            </a:r>
            <a:endParaRPr lang="zh-CN" altLang="en-US" sz="6000" dirty="0">
              <a:sym typeface="+mn-ea"/>
            </a:endParaRPr>
          </a:p>
        </p:txBody>
      </p:sp>
      <p:sp>
        <p:nvSpPr>
          <p:cNvPr id="3" name="文本占位符 2"/>
          <p:cNvSpPr>
            <a:spLocks noGrp="1"/>
          </p:cNvSpPr>
          <p:nvPr>
            <p:ph type="body" idx="1"/>
          </p:nvPr>
        </p:nvSpPr>
        <p:spPr>
          <a:xfrm>
            <a:off x="998854" y="2223135"/>
            <a:ext cx="18093691" cy="3323590"/>
          </a:xfrm>
        </p:spPr>
        <p:txBody>
          <a:bodyPr/>
          <a:lstStyle/>
          <a:p>
            <a:endParaRPr lang="en-US" altLang="zh-CN" sz="3600" dirty="0"/>
          </a:p>
          <a:p>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b="1" u="sng"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endParaRPr lang="zh-CN" altLang="en-US" sz="3600" dirty="0"/>
          </a:p>
          <a:p>
            <a:pPr indent="0">
              <a:buFont typeface="Wingdings" panose="05000000000000000000" pitchFamily="2" charset="2"/>
              <a:buNone/>
            </a:pPr>
            <a:endParaRPr lang="zh-CN" altLang="en-US" sz="3600" dirty="0"/>
          </a:p>
        </p:txBody>
      </p:sp>
      <p:sp>
        <p:nvSpPr>
          <p:cNvPr id="4" name="矩形 3"/>
          <p:cNvSpPr/>
          <p:nvPr/>
        </p:nvSpPr>
        <p:spPr>
          <a:xfrm>
            <a:off x="998854" y="5285938"/>
            <a:ext cx="17739996" cy="4246245"/>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006" y="659720"/>
            <a:ext cx="18093690" cy="923290"/>
          </a:xfrm>
        </p:spPr>
        <p:txBody>
          <a:bodyPr wrap="square" lIns="0" tIns="0" rIns="0" bIns="0">
            <a:spAutoFit/>
          </a:bodyPr>
          <a:lstStyle/>
          <a:p>
            <a:r>
              <a:rPr lang="zh-CN" altLang="en-US" sz="6000" dirty="0"/>
              <a:t>入库后：持续集成、持续交付、持续部署</a:t>
            </a:r>
            <a:endParaRPr lang="zh-CN" altLang="en-US" sz="6000" dirty="0"/>
          </a:p>
        </p:txBody>
      </p:sp>
      <p:sp>
        <p:nvSpPr>
          <p:cNvPr id="13" name="Text Placeholder 2"/>
          <p:cNvSpPr txBox="1"/>
          <p:nvPr/>
        </p:nvSpPr>
        <p:spPr>
          <a:xfrm>
            <a:off x="1042970" y="1783087"/>
            <a:ext cx="18093691" cy="1477010"/>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a:t>
            </a:r>
            <a:endParaRPr lang="zh-CN" altLang="en-US" sz="3200" kern="0" dirty="0"/>
          </a:p>
          <a:p>
            <a:pPr>
              <a:lnSpc>
                <a:spcPct val="150000"/>
              </a:lnSpc>
            </a:pPr>
            <a:r>
              <a:rPr lang="zh-CN" altLang="en-US" sz="3200" b="1" kern="0" dirty="0">
                <a:solidFill>
                  <a:srgbClr val="FFC000"/>
                </a:solidFill>
              </a:rPr>
              <a:t>让每一个变更都经过一条自动化的检验流水线，来检查每一个变更的质量，通过就进入下一个阶段。</a:t>
            </a:r>
            <a:endParaRPr lang="zh-CN" altLang="en-US" sz="3200" b="1" kern="0" dirty="0">
              <a:solidFill>
                <a:srgbClr val="FFC000"/>
              </a:solidFill>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15285" y="6214745"/>
            <a:ext cx="13452475" cy="4796155"/>
          </a:xfrm>
          <a:prstGeom prst="flowChartAlternateProcess">
            <a:avLst/>
          </a:prstGeom>
        </p:spPr>
      </p:pic>
      <p:sp>
        <p:nvSpPr>
          <p:cNvPr id="15" name="Text Placeholder 2"/>
          <p:cNvSpPr txBox="1"/>
          <p:nvPr/>
        </p:nvSpPr>
        <p:spPr>
          <a:xfrm>
            <a:off x="1068704" y="3259776"/>
            <a:ext cx="17145000" cy="2954655"/>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zh-CN" altLang="en-US" sz="3200" kern="0" dirty="0"/>
          </a:p>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1068705" y="3479800"/>
            <a:ext cx="18577560" cy="430530"/>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chemeClr val="accent6">
                    <a:lumMod val="75000"/>
                  </a:schemeClr>
                </a:solidFill>
              </a:rPr>
              <a:t>Facebook 2009</a:t>
            </a:r>
            <a:r>
              <a:rPr lang="zh-CN" altLang="en-US" sz="2800" kern="0" dirty="0">
                <a:solidFill>
                  <a:schemeClr val="accent6">
                    <a:lumMod val="75000"/>
                  </a:schemeClr>
                </a:solidFill>
              </a:rPr>
              <a:t>年就建设了顺畅的</a:t>
            </a:r>
            <a:r>
              <a:rPr lang="en-US" altLang="zh-CN" sz="2800" kern="0" dirty="0">
                <a:solidFill>
                  <a:schemeClr val="accent6">
                    <a:lumMod val="75000"/>
                  </a:schemeClr>
                </a:solidFill>
              </a:rPr>
              <a:t>CI/CD</a:t>
            </a:r>
            <a:r>
              <a:rPr lang="zh-CN" altLang="en-US" sz="2800" kern="0" dirty="0">
                <a:solidFill>
                  <a:schemeClr val="accent6">
                    <a:lumMod val="75000"/>
                  </a:schemeClr>
                </a:solidFill>
              </a:rPr>
              <a:t>流水线，而且一直在持续改进。</a:t>
            </a:r>
            <a:endParaRPr lang="zh-CN" altLang="en-US" sz="2800" kern="0" dirty="0">
              <a:solidFill>
                <a:schemeClr val="accent6">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endParaRPr lang="zh-CN" altLang="en-US" sz="6000" dirty="0"/>
          </a:p>
        </p:txBody>
      </p:sp>
      <p:sp>
        <p:nvSpPr>
          <p:cNvPr id="3" name="文本占位符 2"/>
          <p:cNvSpPr>
            <a:spLocks noGrp="1"/>
          </p:cNvSpPr>
          <p:nvPr>
            <p:ph type="body" idx="1"/>
          </p:nvPr>
        </p:nvSpPr>
        <p:spPr>
          <a:xfrm>
            <a:off x="1005205" y="6133465"/>
            <a:ext cx="18097500" cy="2215515"/>
          </a:xfrm>
        </p:spPr>
        <p:txBody>
          <a:bodyPr wrap="square"/>
          <a:lstStyle/>
          <a:p>
            <a:r>
              <a:rPr lang="en-US" altLang="zh-CN" sz="3600" dirty="0"/>
              <a:t>Facebook</a:t>
            </a:r>
            <a:r>
              <a:rPr lang="zh-CN" altLang="en-US" sz="3600" dirty="0"/>
              <a:t>采用的是全栈开发，场景主要是：</a:t>
            </a:r>
            <a:endParaRPr lang="zh-CN" altLang="en-US" sz="3600" dirty="0"/>
          </a:p>
          <a:p>
            <a:r>
              <a:rPr lang="zh-CN" altLang="en-US" sz="3600" dirty="0"/>
              <a:t>通过运维团队提供</a:t>
            </a:r>
            <a:r>
              <a:rPr lang="zh-CN" altLang="en-US" sz="3600" b="1" dirty="0">
                <a:solidFill>
                  <a:srgbClr val="FFC000"/>
                </a:solidFill>
              </a:rPr>
              <a:t>工具和支持</a:t>
            </a:r>
            <a:r>
              <a:rPr lang="zh-CN" altLang="en-US" sz="3600" dirty="0"/>
              <a:t>，让开发人员尽量参与到运维工作中，让测试团队转型，进行哦肝功能就开发，并更多的去支持专项测试，比如性能测试、安全测试等，通过使能的办法，让开发人员完成功能测试，包括单元测试、集成测试等。</a:t>
            </a:r>
            <a:endParaRPr lang="zh-CN" altLang="en-US" sz="3600" dirty="0"/>
          </a:p>
        </p:txBody>
      </p:sp>
      <p:sp>
        <p:nvSpPr>
          <p:cNvPr id="4" name="左箭头 3"/>
          <p:cNvSpPr/>
          <p:nvPr/>
        </p:nvSpPr>
        <p:spPr>
          <a:xfrm>
            <a:off x="1298575" y="367364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0402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546840" y="2835275"/>
            <a:ext cx="241554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98575" y="4899541"/>
            <a:ext cx="645795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a:t>
            </a:r>
            <a:r>
              <a:rPr lang="zh-CN" altLang="en-US" sz="3200" b="1" dirty="0">
                <a:solidFill>
                  <a:srgbClr val="FFC000"/>
                </a:solidFill>
                <a:latin typeface="微软雅黑" panose="020B0503020204020204" pitchFamily="34" charset="-122"/>
                <a:ea typeface="微软雅黑" panose="020B0503020204020204" pitchFamily="34" charset="-122"/>
              </a:rPr>
              <a:t>产品设计、开发流程</a:t>
            </a:r>
            <a:r>
              <a:rPr lang="zh-CN" altLang="en-US" sz="3200" dirty="0">
                <a:solidFill>
                  <a:schemeClr val="bg1"/>
                </a:solidFill>
                <a:latin typeface="微软雅黑" panose="020B0503020204020204" pitchFamily="34" charset="-122"/>
                <a:ea typeface="微软雅黑" panose="020B0503020204020204" pitchFamily="34" charset="-122"/>
              </a:rPr>
              <a:t>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590965" y="4899766"/>
            <a:ext cx="615081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a:t>
            </a:r>
            <a:r>
              <a:rPr lang="zh-CN" altLang="en-US" sz="3200" b="1" dirty="0">
                <a:solidFill>
                  <a:srgbClr val="FFC000"/>
                </a:solidFill>
                <a:latin typeface="微软雅黑" panose="020B0503020204020204" pitchFamily="34" charset="-122"/>
                <a:ea typeface="微软雅黑" panose="020B0503020204020204" pitchFamily="34" charset="-122"/>
              </a:rPr>
              <a:t>发布、生产流程</a:t>
            </a:r>
            <a:r>
              <a:rPr lang="zh-CN" altLang="en-US" sz="3200" dirty="0">
                <a:solidFill>
                  <a:schemeClr val="bg1"/>
                </a:solidFill>
                <a:latin typeface="微软雅黑" panose="020B0503020204020204" pitchFamily="34" charset="-122"/>
                <a:ea typeface="微软雅黑" panose="020B0503020204020204" pitchFamily="34" charset="-122"/>
              </a:rPr>
              <a:t>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0630"/>
          </a:xfrm>
        </p:spPr>
        <p:txBody>
          <a:bodyPr wrap="square" lIns="0" tIns="0" rIns="0" bIns="0">
            <a:spAutoFit/>
          </a:bodyPr>
          <a:lstStyle/>
          <a:p>
            <a:r>
              <a:rPr kumimoji="1" lang="zh-CN" altLang="en-US" sz="8000" dirty="0"/>
              <a:t>四、</a:t>
            </a:r>
            <a:r>
              <a:rPr kumimoji="1" lang="en-US" altLang="zh-CN" sz="8000" dirty="0"/>
              <a:t>Facebook</a:t>
            </a:r>
            <a:r>
              <a:rPr kumimoji="1" lang="zh-CN" altLang="en-US" sz="8000" dirty="0"/>
              <a:t>的</a:t>
            </a:r>
            <a:r>
              <a:rPr kumimoji="1" lang="en-US" altLang="zh-CN" sz="8000" dirty="0"/>
              <a:t>DevOps</a:t>
            </a:r>
            <a:r>
              <a:rPr kumimoji="1" lang="zh-CN" altLang="en-US" sz="8000" dirty="0"/>
              <a:t>之旅</a:t>
            </a:r>
            <a:endParaRPr kumimoji="1" lang="zh-CN" altLang="en-US" sz="8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en-US" altLang="zh-CN" sz="6000" dirty="0"/>
              <a:t>Facebook</a:t>
            </a:r>
            <a:r>
              <a:rPr lang="zh-CN" altLang="en-US" sz="6000" dirty="0"/>
              <a:t>工具文化</a:t>
            </a:r>
            <a:endParaRPr lang="zh-CN" altLang="en-US" sz="6000" dirty="0"/>
          </a:p>
        </p:txBody>
      </p:sp>
      <p:sp>
        <p:nvSpPr>
          <p:cNvPr id="9" name="Title 1"/>
          <p:cNvSpPr>
            <a:spLocks noGrp="1"/>
          </p:cNvSpPr>
          <p:nvPr/>
        </p:nvSpPr>
        <p:spPr>
          <a:xfrm>
            <a:off x="1019175" y="2594610"/>
            <a:ext cx="18143220" cy="9417685"/>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6000" dirty="0">
                <a:solidFill>
                  <a:schemeClr val="bg1"/>
                </a:solidFill>
                <a:sym typeface="+mn-ea"/>
              </a:rPr>
              <a:t>“</a:t>
            </a:r>
            <a:r>
              <a:rPr lang="zh-CN" altLang="en-US" sz="6000" dirty="0">
                <a:solidFill>
                  <a:schemeClr val="bg1"/>
                </a:solidFill>
                <a:sym typeface="+mn-ea"/>
              </a:rPr>
              <a:t>工欲善其事，必先利其器</a:t>
            </a:r>
            <a:r>
              <a:rPr lang="en-US" altLang="zh-CN" sz="6000" dirty="0">
                <a:solidFill>
                  <a:schemeClr val="bg1"/>
                </a:solidFill>
                <a:sym typeface="+mn-ea"/>
              </a:rPr>
              <a:t>”</a:t>
            </a:r>
            <a:r>
              <a:rPr lang="en-US" altLang="zh-CN" sz="3600" dirty="0">
                <a:solidFill>
                  <a:schemeClr val="bg1"/>
                </a:solidFill>
                <a:sym typeface="+mn-ea"/>
              </a:rPr>
              <a:t>											</a:t>
            </a:r>
            <a:endParaRPr lang="en-US" altLang="zh-CN" sz="3600" dirty="0">
              <a:solidFill>
                <a:schemeClr val="bg1"/>
              </a:solidFill>
              <a:sym typeface="+mn-ea"/>
            </a:endParaRPr>
          </a:p>
          <a:p>
            <a:r>
              <a:rPr lang="en-US" altLang="zh-CN" sz="3600" dirty="0">
                <a:solidFill>
                  <a:schemeClr val="bg1"/>
                </a:solidFill>
                <a:sym typeface="+mn-ea"/>
              </a:rPr>
              <a:t>				Don't make me think 				</a:t>
            </a:r>
            <a:endParaRPr lang="en-US" altLang="zh-CN" sz="3600" dirty="0">
              <a:solidFill>
                <a:schemeClr val="bg1"/>
              </a:solidFill>
              <a:sym typeface="+mn-ea"/>
            </a:endParaRPr>
          </a:p>
          <a:p>
            <a:r>
              <a:rPr lang="en-US" altLang="zh-CN" sz="3600" dirty="0">
                <a:solidFill>
                  <a:schemeClr val="bg1"/>
                </a:solidFill>
                <a:sym typeface="+mn-ea"/>
              </a:rPr>
              <a:t>				---</a:t>
            </a:r>
            <a:r>
              <a:rPr lang="zh-CN" altLang="en-US" sz="3600" dirty="0">
                <a:solidFill>
                  <a:schemeClr val="bg1"/>
                </a:solidFill>
                <a:sym typeface="+mn-ea"/>
              </a:rPr>
              <a:t>凡是被很多人不断重复的好的习惯，要将其自动化，绑定到工具之中</a:t>
            </a:r>
            <a:endParaRPr lang="zh-CN" altLang="en-US" sz="3600" dirty="0">
              <a:solidFill>
                <a:schemeClr val="bg1"/>
              </a:solidFill>
              <a:sym typeface="+mn-ea"/>
            </a:endParaRPr>
          </a:p>
          <a:p>
            <a:r>
              <a:rPr lang="zh-CN" altLang="en-US" sz="3600" dirty="0">
                <a:solidFill>
                  <a:schemeClr val="bg1"/>
                </a:solidFill>
                <a:sym typeface="+mn-ea"/>
              </a:rPr>
              <a:t> </a:t>
            </a:r>
            <a:endParaRPr lang="zh-CN" altLang="en-US" sz="6000" dirty="0">
              <a:solidFill>
                <a:schemeClr val="bg1"/>
              </a:solidFill>
              <a:sym typeface="+mn-ea"/>
            </a:endParaRPr>
          </a:p>
          <a:p>
            <a:r>
              <a:rPr lang="zh-CN" altLang="en-US" sz="3200" dirty="0">
                <a:solidFill>
                  <a:schemeClr val="bg1"/>
                </a:solidFill>
                <a:sym typeface="+mn-ea"/>
              </a:rPr>
              <a:t>研发工具组（Dev Tools），专门负责研发工具的开发和维护，所有有助于工程师开发速度和质量的工具，主要服务对象是内部工程师。</a:t>
            </a:r>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olidFill>
                  <a:schemeClr val="bg1"/>
                </a:solidFill>
                <a:sym typeface="+mn-ea"/>
              </a:rPr>
              <a:t>网站支持和工具组（Site Support and Tools），主要负责公司里面所有的通用工具的开发和维护，关注的主要是方便用户和 Facebook 的交流以及 Facebook 内部的沟通，主要都是通讯工具，服务对象是用户和所有员工。</a:t>
            </a:r>
            <a:endParaRPr lang="zh-CN" altLang="en-US" sz="3200" dirty="0">
              <a:solidFill>
                <a:schemeClr val="bg1"/>
              </a:solidFill>
              <a:sym typeface="+mn-ea"/>
            </a:endParaRPr>
          </a:p>
          <a:p>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ym typeface="+mn-ea"/>
              </a:rPr>
              <a:t>思考：你们公司有研发工具团队吗？或者对工具使用的如何？</a:t>
            </a:r>
            <a:endParaRPr lang="zh-CN" altLang="en-US" sz="3200" dirty="0">
              <a:sym typeface="+mn-ea"/>
            </a:endParaRPr>
          </a:p>
          <a:p>
            <a:endParaRPr lang="zh-CN" altLang="en-US" sz="6000" dirty="0">
              <a:solidFill>
                <a:schemeClr val="bg1"/>
              </a:solidFill>
            </a:endParaRPr>
          </a:p>
          <a:p>
            <a:endParaRPr lang="zh-CN" altLang="en-US" sz="6000" dirty="0">
              <a:solidFill>
                <a:schemeClr val="bg1"/>
              </a:solidFill>
            </a:endParaRPr>
          </a:p>
        </p:txBody>
      </p:sp>
      <p:sp>
        <p:nvSpPr>
          <p:cNvPr id="12" name="Title 1"/>
          <p:cNvSpPr>
            <a:spLocks noGrp="1"/>
          </p:cNvSpPr>
          <p:nvPr/>
        </p:nvSpPr>
        <p:spPr>
          <a:xfrm>
            <a:off x="916940" y="6287770"/>
            <a:ext cx="18143220" cy="92329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sz="6000" dirty="0">
              <a:solidFill>
                <a:schemeClr val="bg1"/>
              </a:solidFill>
            </a:endParaRPr>
          </a:p>
        </p:txBody>
      </p:sp>
      <p:sp>
        <p:nvSpPr>
          <p:cNvPr id="14" name="Title 1"/>
          <p:cNvSpPr>
            <a:spLocks noGrp="1"/>
          </p:cNvSpPr>
          <p:nvPr/>
        </p:nvSpPr>
        <p:spPr>
          <a:xfrm>
            <a:off x="1270635" y="7374255"/>
            <a:ext cx="18143220" cy="2769870"/>
          </a:xfrm>
          <a:prstGeom prst="rect">
            <a:avLst/>
          </a:prstGeom>
        </p:spPr>
        <p:txBody>
          <a:bodyPr wrap="square" lIns="0" tIns="0" rIns="0" bIns="0">
            <a:spAutoFit/>
          </a:bodyPr>
          <a:lstStyle>
            <a:lvl1pPr>
              <a:defRPr sz="7650" b="1" i="0">
                <a:solidFill>
                  <a:srgbClr val="F9CD0E"/>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sz="6000" dirty="0">
              <a:solidFill>
                <a:schemeClr val="bg1"/>
              </a:solidFill>
            </a:endParaRPr>
          </a:p>
          <a:p>
            <a:endParaRPr lang="zh-CN" altLang="en-US" sz="6000" dirty="0">
              <a:solidFill>
                <a:schemeClr val="bg1"/>
              </a:solidFill>
            </a:endParaRPr>
          </a:p>
          <a:p>
            <a:endParaRPr lang="zh-CN" altLang="en-US" sz="6000"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870"/>
          </a:xfrm>
        </p:spPr>
        <p:txBody>
          <a:bodyPr wrap="square" lIns="0" tIns="0" rIns="0" bIns="0">
            <a:spAutoFit/>
          </a:bodyPr>
          <a:lstStyle/>
          <a:p>
            <a:r>
              <a:rPr lang="en-GB" altLang="zh-CN" sz="6000" dirty="0"/>
              <a:t>DevOps Tools</a:t>
            </a:r>
            <a:r>
              <a:rPr lang="zh-CN" altLang="en-GB" sz="6000" dirty="0"/>
              <a:t>（开发</a:t>
            </a:r>
            <a:r>
              <a:rPr lang="zh-CN" altLang="en-GB" sz="6000" dirty="0">
                <a:sym typeface="+mn-ea"/>
              </a:rPr>
              <a:t>工具</a:t>
            </a:r>
            <a:r>
              <a:rPr lang="zh-CN" altLang="en-GB" sz="6000" dirty="0"/>
              <a:t>和开源）</a:t>
            </a:r>
            <a:br>
              <a:rPr lang="en-US" altLang="en-US" sz="6000" dirty="0">
                <a:sym typeface="Wingdings" panose="05000000000000000000" pitchFamily="2" charset="2"/>
              </a:rPr>
            </a:br>
            <a:br>
              <a:rPr lang="en-GB" altLang="zh-CN" sz="6000" dirty="0"/>
            </a:br>
            <a:endParaRPr lang="zh-CN" altLang="en-US" sz="6000" dirty="0"/>
          </a:p>
        </p:txBody>
      </p:sp>
      <p:sp>
        <p:nvSpPr>
          <p:cNvPr id="4" name="文本框 3"/>
          <p:cNvSpPr txBox="1"/>
          <p:nvPr/>
        </p:nvSpPr>
        <p:spPr>
          <a:xfrm>
            <a:off x="1005205" y="2202180"/>
            <a:ext cx="16684625" cy="7970520"/>
          </a:xfrm>
          <a:prstGeom prst="rect">
            <a:avLst/>
          </a:prstGeom>
          <a:noFill/>
        </p:spPr>
        <p:txBody>
          <a:bodyPr wrap="square" rtlCol="0" anchor="t">
            <a:spAutoFit/>
          </a:bodyPr>
          <a:lstStyle/>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没有一个端到端的流水线，采取的方式是：</a:t>
            </a:r>
            <a:endParaRPr lang="zh-CN" altLang="en-US" sz="4000" kern="0" dirty="0">
              <a:solidFill>
                <a:schemeClr val="bg1"/>
              </a:solidFill>
              <a:sym typeface="+mn-ea"/>
            </a:endParaRPr>
          </a:p>
          <a:p>
            <a:pPr algn="l"/>
            <a:r>
              <a:rPr lang="zh-CN" altLang="en-US" sz="4000" kern="0" dirty="0">
                <a:solidFill>
                  <a:schemeClr val="bg1"/>
                </a:solidFill>
                <a:sym typeface="+mn-ea"/>
              </a:rPr>
              <a:t>让这些流程中使用的工具通过开放的</a:t>
            </a:r>
            <a:r>
              <a:rPr lang="en-US" altLang="zh-CN" sz="4000" kern="0" dirty="0">
                <a:solidFill>
                  <a:schemeClr val="bg1"/>
                </a:solidFill>
                <a:sym typeface="+mn-ea"/>
              </a:rPr>
              <a:t>API</a:t>
            </a:r>
            <a:r>
              <a:rPr lang="zh-CN" altLang="en-US" sz="4000" kern="0" dirty="0">
                <a:solidFill>
                  <a:schemeClr val="bg1"/>
                </a:solidFill>
                <a:sym typeface="+mn-ea"/>
              </a:rPr>
              <a:t>进行一个网状连接，从而使开发者可以灵活定义小范围的流程，高效工作。</a:t>
            </a:r>
            <a:endParaRPr lang="zh-CN" altLang="en-US" sz="4000" kern="0" dirty="0"/>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没有专职的测试人员，只有测试工具团队，运维人员也很少，主要是提供大量的工具让开发人员能够自己进行测试、运维的基本工作，实现开发人员在“开发、测试、运维”这几个步骤上的全栈工作。 </a:t>
            </a:r>
            <a:endParaRPr lang="en-US" altLang="zh-CN" sz="4000" dirty="0">
              <a:solidFill>
                <a:schemeClr val="bg1"/>
              </a:solidFill>
              <a:sym typeface="+mn-ea"/>
            </a:endParaRPr>
          </a:p>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2400" dirty="0">
                <a:solidFill>
                  <a:schemeClr val="bg1"/>
                </a:solidFill>
                <a:sym typeface="+mn-ea"/>
              </a:rPr>
              <a:t>GitHub	</a:t>
            </a:r>
            <a:r>
              <a:rPr lang="zh-CN" altLang="en-US" sz="2400" dirty="0">
                <a:solidFill>
                  <a:schemeClr val="bg1"/>
                </a:solidFill>
                <a:sym typeface="+mn-ea"/>
              </a:rPr>
              <a:t>：</a:t>
            </a:r>
            <a:r>
              <a:rPr lang="zh-CN" altLang="en-US" sz="2400">
                <a:solidFill>
                  <a:schemeClr val="bg1"/>
                </a:solidFill>
                <a:sym typeface="+mn-ea"/>
              </a:rPr>
              <a:t>https://github.com/facebook</a:t>
            </a:r>
            <a:endParaRPr lang="zh-CN" altLang="en-US" sz="2400">
              <a:solidFill>
                <a:schemeClr val="bg1"/>
              </a:solidFill>
              <a:sym typeface="+mn-ea"/>
            </a:endParaRPr>
          </a:p>
          <a:p>
            <a:pPr algn="l"/>
            <a:r>
              <a:rPr lang="zh-CN" altLang="en-US" sz="2400" b="1" dirty="0">
                <a:solidFill>
                  <a:schemeClr val="bg1"/>
                </a:solidFill>
                <a:sym typeface="+mn-ea"/>
              </a:rPr>
              <a:t>开源中国</a:t>
            </a:r>
            <a:r>
              <a:rPr lang="en-US" altLang="zh-CN" sz="2400" dirty="0">
                <a:solidFill>
                  <a:schemeClr val="bg1"/>
                </a:solidFill>
                <a:sym typeface="+mn-ea"/>
              </a:rPr>
              <a:t>	</a:t>
            </a:r>
            <a:r>
              <a:rPr lang="zh-CN" altLang="en-US" sz="2400" dirty="0">
                <a:solidFill>
                  <a:schemeClr val="bg1"/>
                </a:solidFill>
                <a:sym typeface="+mn-ea"/>
              </a:rPr>
              <a:t>：https://www.oschina.net/project/facebook?company=7&amp;sort=time&amp;lang=21&amp;recommend=false</a:t>
            </a:r>
            <a:endParaRPr lang="zh-CN" altLang="en-US" sz="2400" dirty="0">
              <a:solidFill>
                <a:schemeClr val="bg1"/>
              </a:solidFill>
              <a:sym typeface="+mn-ea"/>
            </a:endParaRPr>
          </a:p>
          <a:p>
            <a:pPr algn="l"/>
            <a:endParaRPr lang="zh-CN" altLang="en-US" sz="2400" dirty="0">
              <a:solidFill>
                <a:schemeClr val="bg1"/>
              </a:solidFill>
              <a:sym typeface="+mn-ea"/>
            </a:endParaRPr>
          </a:p>
        </p:txBody>
      </p:sp>
      <p:sp>
        <p:nvSpPr>
          <p:cNvPr id="7" name="Text Placeholder 2"/>
          <p:cNvSpPr txBox="1"/>
          <p:nvPr/>
        </p:nvSpPr>
        <p:spPr>
          <a:xfrm>
            <a:off x="1165860" y="2604102"/>
            <a:ext cx="18093691" cy="553998"/>
          </a:xfrm>
          <a:prstGeom prst="rect">
            <a:avLst/>
          </a:prstGeom>
        </p:spPr>
        <p:txBody>
          <a:bodyPr wrap="square" lIns="0" tIns="0" rIns="0" bIns="0">
            <a:spAutoFit/>
          </a:bodyPr>
          <a:lstStyle>
            <a:lvl1pPr marL="0">
              <a:defRPr sz="5400" b="0" i="0">
                <a:solidFill>
                  <a:schemeClr val="bg1"/>
                </a:solidFill>
                <a:latin typeface="微软雅黑" panose="020B0503020204020204" pitchFamily="34" charset="-122"/>
                <a:ea typeface="微软雅黑"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endParaRPr lang="zh-CN" altLang="en-US" sz="3600" kern="0"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65250" y="3978275"/>
            <a:ext cx="17221200" cy="1231106"/>
          </a:xfrm>
        </p:spPr>
        <p:txBody>
          <a:bodyPr/>
          <a:lstStyle/>
          <a:p>
            <a:r>
              <a:rPr kumimoji="1" lang="zh-CN" altLang="en-US" sz="8000" dirty="0"/>
              <a:t>一、</a:t>
            </a:r>
            <a:r>
              <a:rPr kumimoji="1" lang="en-US" altLang="zh-CN" sz="8000" dirty="0"/>
              <a:t>Face</a:t>
            </a:r>
            <a:r>
              <a:rPr kumimoji="1" lang="en-US" altLang="en-US" sz="8000" dirty="0"/>
              <a:t>b</a:t>
            </a:r>
            <a:r>
              <a:rPr kumimoji="1" lang="en-US" altLang="zh-CN" sz="8000" dirty="0"/>
              <a:t>ook</a:t>
            </a:r>
            <a:r>
              <a:rPr kumimoji="1" lang="zh-CN" altLang="en-US" sz="8000" dirty="0"/>
              <a:t>公司介绍</a:t>
            </a:r>
            <a:endParaRPr kumimoji="1" lang="zh-CN" altLang="en-US" sz="8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001" y="620924"/>
            <a:ext cx="18093690" cy="830580"/>
          </a:xfrm>
        </p:spPr>
        <p:txBody>
          <a:bodyPr wrap="square" lIns="0" tIns="0" rIns="0" bIns="0">
            <a:spAutoFit/>
          </a:bodyPr>
          <a:lstStyle/>
          <a:p>
            <a:r>
              <a:rPr lang="zh-CN" altLang="en-US" sz="5400">
                <a:sym typeface="+mn-ea"/>
              </a:rPr>
              <a:t>开发流程 Facebook’s development process </a:t>
            </a:r>
            <a:endParaRPr lang="zh-CN" altLang="en-US" sz="5400">
              <a:solidFill>
                <a:srgbClr val="FF0000"/>
              </a:solidFill>
              <a:sym typeface="+mn-ea"/>
            </a:endParaRPr>
          </a:p>
        </p:txBody>
      </p:sp>
      <p:pic>
        <p:nvPicPr>
          <p:cNvPr id="4" name="图片 3"/>
          <p:cNvPicPr>
            <a:picLocks noChangeAspect="1"/>
          </p:cNvPicPr>
          <p:nvPr/>
        </p:nvPicPr>
        <p:blipFill>
          <a:blip r:embed="rId1"/>
          <a:stretch>
            <a:fillRect/>
          </a:stretch>
        </p:blipFill>
        <p:spPr>
          <a:xfrm>
            <a:off x="1828800" y="2199005"/>
            <a:ext cx="15023465" cy="3364865"/>
          </a:xfrm>
          <a:prstGeom prst="rect">
            <a:avLst/>
          </a:prstGeom>
        </p:spPr>
      </p:pic>
      <p:pic>
        <p:nvPicPr>
          <p:cNvPr id="5" name="图片 4"/>
          <p:cNvPicPr>
            <a:picLocks noChangeAspect="1"/>
          </p:cNvPicPr>
          <p:nvPr/>
        </p:nvPicPr>
        <p:blipFill>
          <a:blip r:embed="rId2"/>
          <a:stretch>
            <a:fillRect/>
          </a:stretch>
        </p:blipFill>
        <p:spPr>
          <a:xfrm>
            <a:off x="1829435" y="6311900"/>
            <a:ext cx="15023465" cy="44684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616450"/>
          </a:xfrm>
        </p:spPr>
        <p:txBody>
          <a:bodyPr wrap="square" lIns="0" tIns="0" rIns="0" bIns="0">
            <a:spAutoFit/>
          </a:bodyPr>
          <a:lstStyle/>
          <a:p>
            <a:r>
              <a:rPr lang="zh-CN" altLang="en-US" sz="6000" dirty="0"/>
              <a:t>工具</a:t>
            </a:r>
            <a:r>
              <a:rPr lang="en-US" altLang="zh-CN" sz="6000" dirty="0"/>
              <a:t>-</a:t>
            </a:r>
            <a:r>
              <a:rPr lang="zh-CN" altLang="en-US" sz="6000">
                <a:solidFill>
                  <a:schemeClr val="bg1"/>
                </a:solidFill>
                <a:sym typeface="+mn-ea"/>
              </a:rPr>
              <a:t>Phabricator（</a:t>
            </a:r>
            <a:r>
              <a:rPr lang="zh-CN" altLang="en-US" sz="6000" dirty="0">
                <a:solidFill>
                  <a:schemeClr val="bg1"/>
                </a:solidFill>
                <a:sym typeface="+mn-ea"/>
              </a:rPr>
              <a:t>代码开发协调工具）</a:t>
            </a:r>
            <a:br>
              <a:rPr lang="zh-CN" altLang="en-US" sz="6000" dirty="0">
                <a:solidFill>
                  <a:schemeClr val="bg1"/>
                </a:solidFill>
                <a:sym typeface="+mn-ea"/>
              </a:rPr>
            </a:br>
            <a:br>
              <a:rPr lang="zh-CN" altLang="en-US" sz="4000" dirty="0">
                <a:solidFill>
                  <a:schemeClr val="bg1"/>
                </a:solidFill>
                <a:sym typeface="+mn-ea"/>
              </a:rPr>
            </a:br>
            <a:r>
              <a:rPr lang="zh-CN" altLang="en-US" sz="4000" dirty="0">
                <a:solidFill>
                  <a:schemeClr val="bg1"/>
                </a:solidFill>
                <a:sym typeface="+mn-ea"/>
              </a:rPr>
              <a:t>代码审查、代码静态扫描，单元测试，集成测试，前后端联调</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9709150" y="3459480"/>
            <a:ext cx="10252075" cy="5015865"/>
          </a:xfrm>
          <a:prstGeom prst="rect">
            <a:avLst/>
          </a:prstGeom>
          <a:noFill/>
        </p:spPr>
        <p:txBody>
          <a:bodyPr wrap="square" rtlCol="0" anchor="t">
            <a:spAutoFit/>
          </a:bodyPr>
          <a:lstStyle/>
          <a:p>
            <a:r>
              <a:rPr lang="zh-CN" altLang="en-US" sz="4000">
                <a:solidFill>
                  <a:schemeClr val="bg1"/>
                </a:solidFill>
              </a:rPr>
              <a:t>审查和审核源代码;</a:t>
            </a:r>
            <a:endParaRPr lang="zh-CN" altLang="en-US" sz="4000">
              <a:solidFill>
                <a:schemeClr val="bg1"/>
              </a:solidFill>
            </a:endParaRPr>
          </a:p>
          <a:p>
            <a:r>
              <a:rPr lang="zh-CN" altLang="en-US" sz="4000">
                <a:solidFill>
                  <a:schemeClr val="bg1"/>
                </a:solidFill>
              </a:rPr>
              <a:t>托管和浏览存储库;</a:t>
            </a:r>
            <a:endParaRPr lang="zh-CN" altLang="en-US" sz="4000">
              <a:solidFill>
                <a:schemeClr val="bg1"/>
              </a:solidFill>
            </a:endParaRPr>
          </a:p>
          <a:p>
            <a:r>
              <a:rPr lang="zh-CN" altLang="en-US" sz="4000">
                <a:solidFill>
                  <a:schemeClr val="bg1"/>
                </a:solidFill>
              </a:rPr>
              <a:t>跟踪Bug;</a:t>
            </a:r>
            <a:endParaRPr lang="zh-CN" altLang="en-US" sz="4000">
              <a:solidFill>
                <a:schemeClr val="bg1"/>
              </a:solidFill>
            </a:endParaRPr>
          </a:p>
          <a:p>
            <a:r>
              <a:rPr lang="zh-CN" altLang="en-US" sz="4000">
                <a:solidFill>
                  <a:schemeClr val="bg1"/>
                </a:solidFill>
              </a:rPr>
              <a:t>管理项目;</a:t>
            </a:r>
            <a:endParaRPr lang="zh-CN" altLang="en-US" sz="4000">
              <a:solidFill>
                <a:schemeClr val="bg1"/>
              </a:solidFill>
            </a:endParaRPr>
          </a:p>
          <a:p>
            <a:r>
              <a:rPr lang="zh-CN" altLang="en-US" sz="4000">
                <a:solidFill>
                  <a:schemeClr val="bg1"/>
                </a:solidFill>
              </a:rPr>
              <a:t>与团队成员交谈;</a:t>
            </a:r>
            <a:endParaRPr lang="zh-CN" altLang="en-US" sz="4000">
              <a:solidFill>
                <a:schemeClr val="bg1"/>
              </a:solidFill>
            </a:endParaRPr>
          </a:p>
          <a:p>
            <a:r>
              <a:rPr lang="zh-CN" altLang="en-US" sz="4000">
                <a:solidFill>
                  <a:schemeClr val="bg1"/>
                </a:solidFill>
              </a:rPr>
              <a:t>召集一方冒险前进;</a:t>
            </a:r>
            <a:endParaRPr lang="zh-CN" altLang="en-US" sz="4000">
              <a:solidFill>
                <a:schemeClr val="bg1"/>
              </a:solidFill>
            </a:endParaRPr>
          </a:p>
          <a:p>
            <a:r>
              <a:rPr lang="zh-CN" altLang="en-US" sz="4000">
                <a:solidFill>
                  <a:schemeClr val="bg1"/>
                </a:solidFill>
              </a:rPr>
              <a:t>把东西写下来以后再读;</a:t>
            </a:r>
            <a:endParaRPr lang="zh-CN" altLang="en-US" sz="4000">
              <a:solidFill>
                <a:schemeClr val="bg1"/>
              </a:solidFill>
            </a:endParaRPr>
          </a:p>
          <a:p>
            <a:r>
              <a:rPr lang="en-US" altLang="zh-CN" sz="4000">
                <a:solidFill>
                  <a:schemeClr val="bg1"/>
                </a:solidFill>
              </a:rPr>
              <a:t>还有其他一些事情</a:t>
            </a:r>
            <a:r>
              <a:rPr lang="zh-CN" altLang="en-US" sz="4000">
                <a:solidFill>
                  <a:schemeClr val="bg1"/>
                </a:solidFill>
              </a:rPr>
              <a:t>.</a:t>
            </a:r>
            <a:endParaRPr lang="zh-CN" altLang="en-US" sz="4000">
              <a:solidFill>
                <a:schemeClr val="bg1"/>
              </a:solidFill>
            </a:endParaRPr>
          </a:p>
        </p:txBody>
      </p:sp>
      <p:sp>
        <p:nvSpPr>
          <p:cNvPr id="14" name="文本框 13"/>
          <p:cNvSpPr txBox="1"/>
          <p:nvPr/>
        </p:nvSpPr>
        <p:spPr>
          <a:xfrm>
            <a:off x="1140460" y="9718040"/>
            <a:ext cx="7630795" cy="521970"/>
          </a:xfrm>
          <a:prstGeom prst="rect">
            <a:avLst/>
          </a:prstGeom>
          <a:noFill/>
        </p:spPr>
        <p:txBody>
          <a:bodyPr wrap="square" rtlCol="0" anchor="t">
            <a:spAutoFit/>
          </a:bodyPr>
          <a:lstStyle/>
          <a:p>
            <a:r>
              <a:rPr lang="zh-CN" altLang="en-US" sz="2800">
                <a:solidFill>
                  <a:schemeClr val="bg1"/>
                </a:solidFill>
              </a:rPr>
              <a:t>http://phacility.com/phabricator/</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140460" y="3032125"/>
            <a:ext cx="8283575" cy="58705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924425"/>
          </a:xfrm>
        </p:spPr>
        <p:txBody>
          <a:bodyPr wrap="square" lIns="0" tIns="0" rIns="0" bIns="0">
            <a:spAutoFit/>
          </a:bodyPr>
          <a:lstStyle/>
          <a:p>
            <a:r>
              <a:rPr lang="zh-CN" altLang="en-US" sz="6000" dirty="0"/>
              <a:t>工具</a:t>
            </a:r>
            <a:r>
              <a:rPr lang="en-US" altLang="zh-CN" sz="6000" dirty="0"/>
              <a:t>-</a:t>
            </a:r>
            <a:r>
              <a:rPr lang="en-US" altLang="zh-CN" sz="6000" dirty="0">
                <a:solidFill>
                  <a:schemeClr val="bg1"/>
                </a:solidFill>
              </a:rPr>
              <a:t>Scuba(</a:t>
            </a:r>
            <a:r>
              <a:rPr lang="zh-CN" altLang="en-US" sz="6000" dirty="0">
                <a:solidFill>
                  <a:schemeClr val="bg1"/>
                </a:solidFill>
              </a:rPr>
              <a:t>数据实时分析系统）</a:t>
            </a:r>
            <a:br>
              <a:rPr lang="zh-CN" altLang="en-US" sz="6000" dirty="0">
                <a:solidFill>
                  <a:schemeClr val="bg1"/>
                </a:solidFill>
                <a:sym typeface="+mn-ea"/>
              </a:rPr>
            </a:br>
            <a:br>
              <a:rPr lang="zh-CN" altLang="en-US" sz="6000" dirty="0">
                <a:solidFill>
                  <a:schemeClr val="bg1"/>
                </a:solidFill>
                <a:sym typeface="+mn-ea"/>
              </a:rPr>
            </a:br>
            <a:r>
              <a:rPr lang="zh-CN" altLang="en-US" sz="4000" dirty="0">
                <a:solidFill>
                  <a:schemeClr val="bg1"/>
                </a:solidFill>
                <a:sym typeface="+mn-ea"/>
              </a:rPr>
              <a:t> </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1140460" y="2068195"/>
            <a:ext cx="18686145" cy="2183765"/>
          </a:xfrm>
          <a:prstGeom prst="rect">
            <a:avLst/>
          </a:prstGeom>
          <a:noFill/>
        </p:spPr>
        <p:txBody>
          <a:bodyPr wrap="square" rtlCol="0" anchor="t">
            <a:spAutoFit/>
          </a:bodyPr>
          <a:lstStyle/>
          <a:p>
            <a:r>
              <a:rPr lang="zh-CN" altLang="en-US" sz="2800">
                <a:solidFill>
                  <a:schemeClr val="bg1"/>
                </a:solidFill>
              </a:rPr>
              <a:t>Scuba，Facebook的一个非常快速、分布式的内存数据库，用于</a:t>
            </a:r>
            <a:r>
              <a:rPr lang="zh-CN" altLang="en-US" sz="4000" b="1">
                <a:solidFill>
                  <a:srgbClr val="FFC000"/>
                </a:solidFill>
              </a:rPr>
              <a:t>实时分析和查询</a:t>
            </a:r>
            <a:r>
              <a:rPr lang="zh-CN" altLang="en-US" sz="2800">
                <a:solidFill>
                  <a:schemeClr val="bg1"/>
                </a:solidFill>
              </a:rPr>
              <a:t>。是Facebook的</a:t>
            </a:r>
            <a:r>
              <a:rPr lang="zh-CN" altLang="en-US" sz="4000" b="1">
                <a:solidFill>
                  <a:srgbClr val="FFC000"/>
                </a:solidFill>
              </a:rPr>
              <a:t>回归分析代码、错误报告监控、广告收入监控和性能调试</a:t>
            </a:r>
            <a:r>
              <a:rPr lang="zh-CN" altLang="en-US" sz="2800">
                <a:solidFill>
                  <a:schemeClr val="bg1"/>
                </a:solidFill>
              </a:rPr>
              <a:t>的背后主力。</a:t>
            </a:r>
            <a:endParaRPr lang="zh-CN" altLang="en-US" sz="2800">
              <a:solidFill>
                <a:schemeClr val="bg1"/>
              </a:solidFill>
            </a:endParaRPr>
          </a:p>
          <a:p>
            <a:r>
              <a:rPr lang="en-US" altLang="zh-CN" sz="2800">
                <a:solidFill>
                  <a:schemeClr val="bg1"/>
                </a:solidFill>
              </a:rPr>
              <a:t>这是一个实时数据分析的系统，会进行一个海量数据的分析，当你的某个产品上线后，它能快速找出用户使用的数据来进行分析，还能对比同时期各种数据的指标。</a:t>
            </a:r>
            <a:endParaRPr lang="en-US" altLang="zh-CN" sz="2800">
              <a:solidFill>
                <a:schemeClr val="bg1"/>
              </a:solidFill>
            </a:endParaRPr>
          </a:p>
        </p:txBody>
      </p:sp>
      <p:pic>
        <p:nvPicPr>
          <p:cNvPr id="3" name="图片 2" descr="WX20191110-004920@2x"/>
          <p:cNvPicPr>
            <a:picLocks noChangeAspect="1"/>
          </p:cNvPicPr>
          <p:nvPr/>
        </p:nvPicPr>
        <p:blipFill>
          <a:blip r:embed="rId1"/>
          <a:stretch>
            <a:fillRect/>
          </a:stretch>
        </p:blipFill>
        <p:spPr>
          <a:xfrm>
            <a:off x="1140460" y="4459605"/>
            <a:ext cx="12205335" cy="65843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zh-CN" altLang="en-US" sz="6000">
                <a:solidFill>
                  <a:schemeClr val="bg1"/>
                </a:solidFill>
                <a:sym typeface="+mn-ea"/>
              </a:rPr>
              <a:t>Infer 静态分析工具</a:t>
            </a:r>
            <a:endParaRPr lang="zh-CN" altLang="en-US" sz="6000">
              <a:solidFill>
                <a:schemeClr val="bg1"/>
              </a:solidFill>
              <a:sym typeface="+mn-ea"/>
            </a:endParaRPr>
          </a:p>
        </p:txBody>
      </p:sp>
      <p:sp>
        <p:nvSpPr>
          <p:cNvPr id="14" name="文本框 13"/>
          <p:cNvSpPr txBox="1"/>
          <p:nvPr/>
        </p:nvSpPr>
        <p:spPr>
          <a:xfrm>
            <a:off x="1115695" y="1596390"/>
            <a:ext cx="13953490" cy="521970"/>
          </a:xfrm>
          <a:prstGeom prst="rect">
            <a:avLst/>
          </a:prstGeom>
          <a:noFill/>
        </p:spPr>
        <p:txBody>
          <a:bodyPr wrap="square" rtlCol="0" anchor="t">
            <a:spAutoFit/>
          </a:bodyPr>
          <a:lstStyle/>
          <a:p>
            <a:r>
              <a:rPr lang="zh-CN" altLang="en-US" sz="2800">
                <a:solidFill>
                  <a:schemeClr val="bg1"/>
                </a:solidFill>
                <a:sym typeface="+mn-ea"/>
              </a:rPr>
              <a:t>Infer   </a:t>
            </a:r>
            <a:r>
              <a:rPr lang="zh-CN" altLang="en-US" sz="2800">
                <a:solidFill>
                  <a:schemeClr val="bg1"/>
                </a:solidFill>
              </a:rPr>
              <a:t>A static analyzer for Java, C, C++, and Objective-C http://fbinfer.com/</a:t>
            </a:r>
            <a:endParaRPr lang="zh-CN" altLang="en-US" sz="2800">
              <a:solidFill>
                <a:schemeClr val="bg1"/>
              </a:solidFill>
            </a:endParaRPr>
          </a:p>
        </p:txBody>
      </p:sp>
      <p:sp>
        <p:nvSpPr>
          <p:cNvPr id="3" name="文本框 2"/>
          <p:cNvSpPr txBox="1"/>
          <p:nvPr/>
        </p:nvSpPr>
        <p:spPr>
          <a:xfrm>
            <a:off x="966470" y="2590165"/>
            <a:ext cx="16616680" cy="4399915"/>
          </a:xfrm>
          <a:prstGeom prst="rect">
            <a:avLst/>
          </a:prstGeom>
          <a:noFill/>
        </p:spPr>
        <p:txBody>
          <a:bodyPr wrap="square" rtlCol="0" anchor="t">
            <a:spAutoFit/>
          </a:bodyPr>
          <a:lstStyle/>
          <a:p>
            <a:endParaRPr lang="zh-CN" altLang="en-US" sz="2800">
              <a:solidFill>
                <a:schemeClr val="bg1"/>
              </a:solidFill>
              <a:sym typeface="+mn-ea"/>
            </a:endParaRPr>
          </a:p>
          <a:p>
            <a:r>
              <a:rPr lang="en-US" altLang="zh-CN" sz="2800">
                <a:solidFill>
                  <a:schemeClr val="bg1"/>
                </a:solidFill>
              </a:rPr>
              <a:t>-</a:t>
            </a:r>
            <a:r>
              <a:rPr lang="zh-CN" altLang="en-US" sz="2800">
                <a:solidFill>
                  <a:schemeClr val="bg1"/>
                </a:solidFill>
              </a:rPr>
              <a:t>完全自动化和集成。该技术应该是按钮式的，并集成到程序员使用的开发环境中。</a:t>
            </a:r>
            <a:endParaRPr lang="zh-CN" altLang="en-US" sz="2800">
              <a:solidFill>
                <a:schemeClr val="bg1"/>
              </a:solidFill>
            </a:endParaRPr>
          </a:p>
          <a:p>
            <a:endParaRPr lang="zh-CN" altLang="en-US" sz="2800">
              <a:solidFill>
                <a:schemeClr val="bg1"/>
              </a:solidFill>
            </a:endParaRPr>
          </a:p>
          <a:p>
            <a:r>
              <a:rPr lang="en-US" altLang="zh-CN" sz="2800">
                <a:solidFill>
                  <a:schemeClr val="bg1"/>
                </a:solidFill>
              </a:rPr>
              <a:t>-</a:t>
            </a:r>
            <a:r>
              <a:rPr lang="zh-CN" altLang="en-US" sz="2800">
                <a:solidFill>
                  <a:schemeClr val="bg1"/>
                </a:solidFill>
              </a:rPr>
              <a:t>可扩展性。这项技术可以扩展到数百万行代码。</a:t>
            </a:r>
            <a:endParaRPr lang="zh-CN" altLang="en-US" sz="2800">
              <a:solidFill>
                <a:schemeClr val="bg1"/>
              </a:solidFill>
            </a:endParaRPr>
          </a:p>
          <a:p>
            <a:r>
              <a:rPr lang="zh-CN" altLang="en-US" sz="2800">
                <a:solidFill>
                  <a:schemeClr val="bg1"/>
                </a:solidFill>
                <a:sym typeface="+mn-ea"/>
              </a:rPr>
              <a:t> </a:t>
            </a:r>
            <a:endParaRPr lang="zh-CN" altLang="en-US" sz="2800">
              <a:solidFill>
                <a:schemeClr val="bg1"/>
              </a:solidFill>
              <a:sym typeface="+mn-ea"/>
            </a:endParaRPr>
          </a:p>
          <a:p>
            <a:r>
              <a:rPr lang="en-US" altLang="zh-CN" sz="2800">
                <a:solidFill>
                  <a:schemeClr val="bg1"/>
                </a:solidFill>
              </a:rPr>
              <a:t>- </a:t>
            </a:r>
            <a:r>
              <a:rPr lang="zh-CN" altLang="en-US" sz="2800">
                <a:solidFill>
                  <a:schemeClr val="bg1"/>
                </a:solidFill>
              </a:rPr>
              <a:t>精确。开发人员的时间是一个重要的资源。不精确的专业工具-提供糟糕的结果将被视为对资源的浪费。</a:t>
            </a:r>
            <a:endParaRPr lang="zh-CN" altLang="en-US" sz="2800">
              <a:solidFill>
                <a:schemeClr val="bg1"/>
              </a:solidFill>
            </a:endParaRPr>
          </a:p>
          <a:p>
            <a:r>
              <a:rPr lang="zh-CN" altLang="en-US" sz="2800">
                <a:solidFill>
                  <a:schemeClr val="bg1"/>
                </a:solidFill>
                <a:sym typeface="+mn-ea"/>
              </a:rPr>
              <a:t> </a:t>
            </a:r>
            <a:endParaRPr lang="zh-CN" altLang="en-US" sz="2800">
              <a:solidFill>
                <a:schemeClr val="bg1"/>
              </a:solidFill>
              <a:sym typeface="+mn-ea"/>
            </a:endParaRPr>
          </a:p>
          <a:p>
            <a:r>
              <a:rPr lang="en-US" altLang="zh-CN" sz="2800">
                <a:solidFill>
                  <a:schemeClr val="bg1"/>
                </a:solidFill>
                <a:sym typeface="+mn-ea"/>
              </a:rPr>
              <a:t>-</a:t>
            </a:r>
            <a:r>
              <a:rPr lang="zh-CN" altLang="en-US" sz="2800">
                <a:solidFill>
                  <a:schemeClr val="bg1"/>
                </a:solidFill>
                <a:sym typeface="+mn-ea"/>
              </a:rPr>
              <a:t>快速报告。分析不应妨碍开发周期；因此它必须在几分钟内向开发人员报告，然后程序员提交或进行进一步的更改。正如我们将在第5节中看到的，快速报告不仅仅是快速分析代码，它还包括与现有的基础设施，其中需要执行许多其他任务。</a:t>
            </a:r>
            <a:endParaRPr lang="zh-CN" altLang="en-US" sz="2800">
              <a:solidFill>
                <a:schemeClr val="bg1"/>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en-US" altLang="zh-CN" sz="6000" dirty="0">
                <a:solidFill>
                  <a:schemeClr val="bg1"/>
                </a:solidFill>
                <a:sym typeface="+mn-ea"/>
              </a:rPr>
              <a:t>Deltoid</a:t>
            </a:r>
            <a:r>
              <a:rPr lang="zh-CN" altLang="en-US" sz="6000">
                <a:solidFill>
                  <a:schemeClr val="bg1"/>
                </a:solidFill>
                <a:sym typeface="+mn-ea"/>
              </a:rPr>
              <a:t> 数据分析工具</a:t>
            </a:r>
            <a:endParaRPr lang="zh-CN" altLang="en-US" sz="6000">
              <a:solidFill>
                <a:schemeClr val="bg1"/>
              </a:solidFill>
              <a:sym typeface="+mn-ea"/>
            </a:endParaRPr>
          </a:p>
        </p:txBody>
      </p:sp>
      <p:sp>
        <p:nvSpPr>
          <p:cNvPr id="3" name="文本框 2"/>
          <p:cNvSpPr txBox="1"/>
          <p:nvPr/>
        </p:nvSpPr>
        <p:spPr>
          <a:xfrm>
            <a:off x="966470" y="2266950"/>
            <a:ext cx="16668750" cy="1814830"/>
          </a:xfrm>
          <a:prstGeom prst="rect">
            <a:avLst/>
          </a:prstGeom>
          <a:noFill/>
        </p:spPr>
        <p:txBody>
          <a:bodyPr wrap="square" rtlCol="0" anchor="t">
            <a:spAutoFit/>
          </a:bodyPr>
          <a:lstStyle/>
          <a:p>
            <a:r>
              <a:rPr lang="zh-CN" altLang="en-US" sz="2800">
                <a:solidFill>
                  <a:schemeClr val="bg1"/>
                </a:solidFill>
                <a:sym typeface="+mn-ea"/>
              </a:rPr>
              <a:t> Deltoid数据分析工具是一个自动ABTest分析工具，在海量的数据里面，这个工具能够准确的、快速的把ABTest数据量化，从统计学的角度排除掉干扰的信息，告诉你哪些数据是有效的，哪些数据是噪音，哪些数据是无效的。通过Deltoid可以很清楚的看到哪些功能是有效的，哪些是无效的。</a:t>
            </a:r>
            <a:endParaRPr lang="zh-CN" altLang="en-US" sz="2800">
              <a:solidFill>
                <a:schemeClr val="bg1"/>
              </a:solidFill>
              <a:sym typeface="+mn-ea"/>
            </a:endParaRPr>
          </a:p>
          <a:p>
            <a:endParaRPr lang="zh-CN" altLang="en-US" sz="2800">
              <a:solidFill>
                <a:schemeClr val="bg1"/>
              </a:solidFill>
              <a:sym typeface="+mn-ea"/>
            </a:endParaRPr>
          </a:p>
        </p:txBody>
      </p:sp>
      <p:pic>
        <p:nvPicPr>
          <p:cNvPr id="4" name="图片 3"/>
          <p:cNvPicPr>
            <a:picLocks noChangeAspect="1"/>
          </p:cNvPicPr>
          <p:nvPr/>
        </p:nvPicPr>
        <p:blipFill>
          <a:blip r:embed="rId1"/>
          <a:stretch>
            <a:fillRect/>
          </a:stretch>
        </p:blipFill>
        <p:spPr>
          <a:xfrm>
            <a:off x="966470" y="4305300"/>
            <a:ext cx="15209520" cy="62604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650" y="4054475"/>
            <a:ext cx="18093690" cy="1231106"/>
          </a:xfrm>
        </p:spPr>
        <p:txBody>
          <a:bodyPr wrap="square" lIns="0" tIns="0" rIns="0" bIns="0">
            <a:spAutoFit/>
          </a:bodyPr>
          <a:lstStyle/>
          <a:p>
            <a:pPr algn="ctr"/>
            <a:r>
              <a:rPr kumimoji="1" lang="en-US" altLang="zh-CN" sz="8000" dirty="0"/>
              <a:t>Facebook</a:t>
            </a:r>
            <a:r>
              <a:rPr kumimoji="1" lang="zh-CN" altLang="en-GB" sz="8000" dirty="0"/>
              <a:t>移动端开发实践</a:t>
            </a:r>
            <a:endParaRPr kumimoji="1" lang="zh-CN" altLang="en-GB" sz="8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一： 持续部署的</a:t>
            </a:r>
            <a:r>
              <a:rPr lang="zh-CN" altLang="en-GB" sz="6000" dirty="0"/>
              <a:t>工程实践</a:t>
            </a:r>
            <a:endParaRPr lang="zh-CN" altLang="en-US" sz="6000" dirty="0"/>
          </a:p>
        </p:txBody>
      </p:sp>
      <p:sp>
        <p:nvSpPr>
          <p:cNvPr id="4" name="矩形 3"/>
          <p:cNvSpPr/>
          <p:nvPr/>
        </p:nvSpPr>
        <p:spPr>
          <a:xfrm>
            <a:off x="1031512" y="2606675"/>
            <a:ext cx="8763000" cy="5355312"/>
          </a:xfrm>
          <a:prstGeom prst="rect">
            <a:avLst/>
          </a:prstGeom>
        </p:spPr>
        <p:txBody>
          <a:bodyPr wrap="square">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WEB</a:t>
            </a:r>
            <a:r>
              <a:rPr lang="zh-CN" altLang="en-US" sz="4800" dirty="0">
                <a:solidFill>
                  <a:schemeClr val="bg1"/>
                </a:solidFill>
                <a:latin typeface="微软雅黑" panose="020B0503020204020204" pitchFamily="34" charset="-122"/>
                <a:ea typeface="微软雅黑" panose="020B0503020204020204" pitchFamily="34" charset="-122"/>
              </a:rPr>
              <a:t>：</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1:</a:t>
            </a:r>
            <a:r>
              <a:rPr lang="zh-CN" altLang="en-US" sz="4800" dirty="0">
                <a:solidFill>
                  <a:schemeClr val="bg1"/>
                </a:solidFill>
                <a:latin typeface="微软雅黑" panose="020B0503020204020204" pitchFamily="34" charset="-122"/>
                <a:ea typeface="微软雅黑" panose="020B0503020204020204" pitchFamily="34" charset="-122"/>
              </a:rPr>
              <a:t>规模较小、风险降低</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2:</a:t>
            </a:r>
            <a:r>
              <a:rPr lang="zh-CN" altLang="en-US" sz="4800" dirty="0">
                <a:solidFill>
                  <a:schemeClr val="bg1"/>
                </a:solidFill>
                <a:latin typeface="微软雅黑" panose="020B0503020204020204" pitchFamily="34" charset="-122"/>
                <a:ea typeface="微软雅黑" panose="020B0503020204020204" pitchFamily="34" charset="-122"/>
              </a:rPr>
              <a:t>快速得到用户反馈</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3:</a:t>
            </a:r>
            <a:r>
              <a:rPr lang="zh-CN" altLang="en-US" sz="4800" dirty="0">
                <a:solidFill>
                  <a:schemeClr val="bg1"/>
                </a:solidFill>
                <a:latin typeface="微软雅黑" panose="020B0503020204020204" pitchFamily="34" charset="-122"/>
                <a:ea typeface="微软雅黑" panose="020B0503020204020204" pitchFamily="34" charset="-122"/>
              </a:rPr>
              <a:t>更快识别风险，如安全漏洞</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4:</a:t>
            </a:r>
            <a:r>
              <a:rPr lang="zh-CN" altLang="en-US" sz="4800" dirty="0">
                <a:solidFill>
                  <a:schemeClr val="bg1"/>
                </a:solidFill>
                <a:latin typeface="微软雅黑" panose="020B0503020204020204" pitchFamily="34" charset="-122"/>
                <a:ea typeface="微软雅黑" panose="020B0503020204020204" pitchFamily="34" charset="-122"/>
              </a:rPr>
              <a:t>用户无感知</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5:</a:t>
            </a:r>
            <a:r>
              <a:rPr lang="zh-CN" altLang="en-US" sz="4800" dirty="0">
                <a:solidFill>
                  <a:schemeClr val="bg1"/>
                </a:solidFill>
                <a:latin typeface="微软雅黑" panose="020B0503020204020204" pitchFamily="34" charset="-122"/>
                <a:ea typeface="微软雅黑" panose="020B0503020204020204" pitchFamily="34" charset="-122"/>
              </a:rPr>
              <a:t>可以快速回滚</a:t>
            </a:r>
            <a:endParaRPr lang="en-US" altLang="zh-CN" sz="48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9366250" y="2606674"/>
            <a:ext cx="10737850" cy="5355312"/>
          </a:xfrm>
          <a:prstGeom prst="rect">
            <a:avLst/>
          </a:prstGeom>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移动端：</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1:</a:t>
            </a:r>
            <a:r>
              <a:rPr lang="zh-CN" altLang="en-US" sz="4800" dirty="0">
                <a:solidFill>
                  <a:schemeClr val="bg1"/>
                </a:solidFill>
                <a:latin typeface="微软雅黑" panose="020B0503020204020204" pitchFamily="34" charset="-122"/>
                <a:ea typeface="微软雅黑" panose="020B0503020204020204" pitchFamily="34" charset="-122"/>
              </a:rPr>
              <a:t>更新频率受到限制</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2:</a:t>
            </a:r>
            <a:r>
              <a:rPr lang="zh-CN" altLang="en-US" sz="4800" dirty="0">
                <a:solidFill>
                  <a:schemeClr val="bg1"/>
                </a:solidFill>
                <a:latin typeface="微软雅黑" panose="020B0503020204020204" pitchFamily="34" charset="-122"/>
                <a:ea typeface="微软雅黑" panose="020B0503020204020204" pitchFamily="34" charset="-122"/>
              </a:rPr>
              <a:t>不能增量部署一个模块</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3:</a:t>
            </a:r>
            <a:r>
              <a:rPr lang="zh-CN" altLang="en-US" sz="4800" dirty="0">
                <a:solidFill>
                  <a:schemeClr val="bg1"/>
                </a:solidFill>
                <a:latin typeface="微软雅黑" panose="020B0503020204020204" pitchFamily="34" charset="-122"/>
                <a:ea typeface="微软雅黑" panose="020B0503020204020204" pitchFamily="34" charset="-122"/>
              </a:rPr>
              <a:t>识别风险有限，版本回滚不可接受</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4:</a:t>
            </a:r>
            <a:r>
              <a:rPr lang="zh-CN" altLang="en-US" sz="4800" dirty="0">
                <a:solidFill>
                  <a:schemeClr val="bg1"/>
                </a:solidFill>
                <a:latin typeface="微软雅黑" panose="020B0503020204020204" pitchFamily="34" charset="-122"/>
                <a:ea typeface="微软雅黑" panose="020B0503020204020204" pitchFamily="34" charset="-122"/>
              </a:rPr>
              <a:t>用户选择何时升级手机</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5:</a:t>
            </a:r>
            <a:r>
              <a:rPr lang="zh-CN" altLang="en-US" sz="4800" dirty="0">
                <a:solidFill>
                  <a:schemeClr val="bg1"/>
                </a:solidFill>
                <a:latin typeface="微软雅黑" panose="020B0503020204020204" pitchFamily="34" charset="-122"/>
                <a:ea typeface="微软雅黑" panose="020B0503020204020204" pitchFamily="34" charset="-122"/>
              </a:rPr>
              <a:t>多种</a:t>
            </a:r>
            <a:r>
              <a:rPr lang="en-US" altLang="zh-CN" sz="4800" dirty="0">
                <a:solidFill>
                  <a:schemeClr val="bg1"/>
                </a:solidFill>
                <a:latin typeface="微软雅黑" panose="020B0503020204020204" pitchFamily="34" charset="-122"/>
                <a:ea typeface="微软雅黑" panose="020B0503020204020204" pitchFamily="34" charset="-122"/>
              </a:rPr>
              <a:t>Android</a:t>
            </a:r>
            <a:r>
              <a:rPr lang="zh-CN" altLang="en-US" sz="4800" dirty="0">
                <a:solidFill>
                  <a:schemeClr val="bg1"/>
                </a:solidFill>
                <a:latin typeface="微软雅黑" panose="020B0503020204020204" pitchFamily="34" charset="-122"/>
                <a:ea typeface="微软雅黑" panose="020B0503020204020204" pitchFamily="34" charset="-122"/>
              </a:rPr>
              <a:t> 操作系统版本共存</a:t>
            </a:r>
            <a:endParaRPr lang="en-US" altLang="zh-CN" sz="48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1512" y="2378075"/>
            <a:ext cx="19072588" cy="2308324"/>
          </a:xfrm>
          <a:prstGeom prst="rect">
            <a:avLst/>
          </a:prstGeom>
        </p:spPr>
        <p:txBody>
          <a:bodyPr wrap="square">
            <a:spAutoFit/>
          </a:bodyPr>
          <a:lstStyle/>
          <a:p>
            <a:r>
              <a:rPr lang="en-GB" altLang="zh-CN" sz="4800" dirty="0">
                <a:solidFill>
                  <a:schemeClr val="bg1"/>
                </a:solidFill>
                <a:latin typeface="微软雅黑" panose="020B0503020204020204" pitchFamily="34" charset="-122"/>
                <a:ea typeface="微软雅黑" panose="020B0503020204020204" pitchFamily="34" charset="-122"/>
              </a:rPr>
              <a:t>How close to “continuous” can one update and deploy mobile software? </a:t>
            </a:r>
            <a:endParaRPr lang="en-GB" altLang="zh-CN" sz="4800" dirty="0">
              <a:solidFill>
                <a:schemeClr val="bg1"/>
              </a:solidFill>
              <a:latin typeface="微软雅黑" panose="020B0503020204020204" pitchFamily="34" charset="-122"/>
              <a:ea typeface="微软雅黑" panose="020B0503020204020204" pitchFamily="34" charset="-122"/>
            </a:endParaRPr>
          </a:p>
          <a:p>
            <a:endParaRPr lang="en-US" altLang="zh-CN" sz="48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96143" y="6564086"/>
            <a:ext cx="184731" cy="369332"/>
          </a:xfrm>
          <a:prstGeom prst="rect">
            <a:avLst/>
          </a:prstGeom>
          <a:noFill/>
        </p:spPr>
        <p:txBody>
          <a:bodyPr wrap="none" rtlCol="0">
            <a:spAutoFit/>
          </a:bodyPr>
          <a:lstStyle/>
          <a:p>
            <a:endParaRPr kumimoji="1" lang="zh-CN" altLang="en-US" dirty="0"/>
          </a:p>
        </p:txBody>
      </p:sp>
      <p:sp>
        <p:nvSpPr>
          <p:cNvPr id="8" name="矩形 7"/>
          <p:cNvSpPr/>
          <p:nvPr/>
        </p:nvSpPr>
        <p:spPr>
          <a:xfrm>
            <a:off x="1036048" y="5729968"/>
            <a:ext cx="19072588" cy="3785652"/>
          </a:xfrm>
          <a:prstGeom prst="rect">
            <a:avLst/>
          </a:prstGeom>
        </p:spPr>
        <p:txBody>
          <a:bodyPr wrap="square">
            <a:spAutoFit/>
          </a:bodyPr>
          <a:lstStyle/>
          <a:p>
            <a:r>
              <a:rPr lang="en-GB" altLang="zh-CN" sz="4800" dirty="0">
                <a:solidFill>
                  <a:schemeClr val="bg1"/>
                </a:solidFill>
                <a:latin typeface="微软雅黑" panose="020B0503020204020204" pitchFamily="34" charset="-122"/>
                <a:ea typeface="微软雅黑" panose="020B0503020204020204" pitchFamily="34" charset="-122"/>
              </a:rPr>
              <a:t>How does this mobile software deployment process affect development productivity and software quality compared to the productivity and qual- </a:t>
            </a:r>
            <a:r>
              <a:rPr lang="en-GB" altLang="zh-CN" sz="4800" dirty="0" err="1">
                <a:solidFill>
                  <a:schemeClr val="bg1"/>
                </a:solidFill>
                <a:latin typeface="微软雅黑" panose="020B0503020204020204" pitchFamily="34" charset="-122"/>
                <a:ea typeface="微软雅黑" panose="020B0503020204020204" pitchFamily="34" charset="-122"/>
              </a:rPr>
              <a:t>ity</a:t>
            </a:r>
            <a:r>
              <a:rPr lang="en-GB" altLang="zh-CN" sz="4800" dirty="0">
                <a:solidFill>
                  <a:schemeClr val="bg1"/>
                </a:solidFill>
                <a:latin typeface="微软雅黑" panose="020B0503020204020204" pitchFamily="34" charset="-122"/>
                <a:ea typeface="微软雅黑" panose="020B0503020204020204" pitchFamily="34" charset="-122"/>
              </a:rPr>
              <a:t> achieved with the more continuous cloud software deploy- </a:t>
            </a:r>
            <a:r>
              <a:rPr lang="en-GB" altLang="zh-CN" sz="4800" dirty="0" err="1">
                <a:solidFill>
                  <a:schemeClr val="bg1"/>
                </a:solidFill>
                <a:latin typeface="微软雅黑" panose="020B0503020204020204" pitchFamily="34" charset="-122"/>
                <a:ea typeface="微软雅黑" panose="020B0503020204020204" pitchFamily="34" charset="-122"/>
              </a:rPr>
              <a:t>ment</a:t>
            </a:r>
            <a:r>
              <a:rPr lang="en-GB" altLang="zh-CN" sz="4800" dirty="0">
                <a:solidFill>
                  <a:schemeClr val="bg1"/>
                </a:solidFill>
                <a:latin typeface="微软雅黑" panose="020B0503020204020204" pitchFamily="34" charset="-122"/>
                <a:ea typeface="微软雅黑" panose="020B0503020204020204" pitchFamily="34" charset="-122"/>
              </a:rPr>
              <a:t> process? </a:t>
            </a:r>
            <a:endParaRPr lang="en-GB" altLang="zh-CN" sz="4800" dirty="0">
              <a:solidFill>
                <a:schemeClr val="bg1"/>
              </a:solidFill>
              <a:latin typeface="微软雅黑" panose="020B0503020204020204" pitchFamily="34" charset="-122"/>
              <a:ea typeface="微软雅黑" panose="020B0503020204020204" pitchFamily="34" charset="-122"/>
            </a:endParaRPr>
          </a:p>
          <a:p>
            <a:endParaRPr lang="en-US" altLang="zh-CN" sz="4800" dirty="0">
              <a:solidFill>
                <a:schemeClr val="bg1"/>
              </a:solidFill>
              <a:latin typeface="微软雅黑" panose="020B0503020204020204" pitchFamily="34" charset="-122"/>
              <a:ea typeface="微软雅黑" panose="020B0503020204020204" pitchFamily="34" charset="-122"/>
            </a:endParaRPr>
          </a:p>
        </p:txBody>
      </p:sp>
      <p:sp>
        <p:nvSpPr>
          <p:cNvPr id="10" name="Title 1"/>
          <p:cNvSpPr>
            <a:spLocks noGrp="1"/>
          </p:cNvSpPr>
          <p:nvPr>
            <p:ph type="title"/>
          </p:nvPr>
        </p:nvSpPr>
        <p:spPr>
          <a:xfrm>
            <a:off x="1031512" y="679045"/>
            <a:ext cx="18093690" cy="923330"/>
          </a:xfrm>
        </p:spPr>
        <p:txBody>
          <a:bodyPr wrap="square" lIns="0" tIns="0" rIns="0" bIns="0">
            <a:spAutoFit/>
          </a:bodyPr>
          <a:lstStyle/>
          <a:p>
            <a:r>
              <a:rPr lang="zh-CN" altLang="en-GB" sz="6000" dirty="0"/>
              <a:t>问题</a:t>
            </a:r>
            <a:endParaRPr lang="zh-CN" altLang="en-US" sz="6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二： 移动端发布周期</a:t>
            </a:r>
            <a:endParaRPr lang="zh-CN" altLang="en-US" sz="6000" dirty="0"/>
          </a:p>
        </p:txBody>
      </p:sp>
      <p:sp>
        <p:nvSpPr>
          <p:cNvPr id="4" name="矩形 3"/>
          <p:cNvSpPr/>
          <p:nvPr/>
        </p:nvSpPr>
        <p:spPr>
          <a:xfrm>
            <a:off x="2736850" y="2530475"/>
            <a:ext cx="15925800" cy="5262979"/>
          </a:xfrm>
          <a:prstGeom prst="rect">
            <a:avLst/>
          </a:prstGeom>
        </p:spPr>
        <p:txBody>
          <a:bodyPr wrap="square">
            <a:spAutoFit/>
          </a:bodyPr>
          <a:lstStyle/>
          <a:p>
            <a:pPr marL="685800" indent="-685800">
              <a:buFont typeface="Arial" panose="020B0604020202020204" pitchFamily="34" charset="0"/>
              <a:buChar char="•"/>
            </a:pPr>
            <a:r>
              <a:rPr lang="zh-CN" altLang="en-US" sz="4800" dirty="0">
                <a:solidFill>
                  <a:schemeClr val="bg1"/>
                </a:solidFill>
                <a:latin typeface="微软雅黑" panose="020B0503020204020204" pitchFamily="34" charset="-122"/>
                <a:ea typeface="微软雅黑" panose="020B0503020204020204" pitchFamily="34" charset="-122"/>
              </a:rPr>
              <a:t>开发活动</a:t>
            </a:r>
            <a:endParaRPr lang="en-US" altLang="zh-CN" sz="4800" dirty="0">
              <a:solidFill>
                <a:schemeClr val="bg1"/>
              </a:solidFill>
              <a:latin typeface="微软雅黑" panose="020B0503020204020204" pitchFamily="34" charset="-122"/>
              <a:ea typeface="微软雅黑" panose="020B0503020204020204" pitchFamily="34" charset="-122"/>
            </a:endParaRPr>
          </a:p>
          <a:p>
            <a:pPr marL="685800" indent="-685800">
              <a:buFont typeface="Arial" panose="020B0604020202020204" pitchFamily="34" charset="0"/>
              <a:buChar char="•"/>
            </a:pPr>
            <a:r>
              <a:rPr lang="zh-CN" altLang="en-US" sz="4800" dirty="0">
                <a:solidFill>
                  <a:schemeClr val="bg1"/>
                </a:solidFill>
                <a:latin typeface="微软雅黑" panose="020B0503020204020204" pitchFamily="34" charset="-122"/>
                <a:ea typeface="微软雅黑" panose="020B0503020204020204" pitchFamily="34" charset="-122"/>
              </a:rPr>
              <a:t>部署活动</a:t>
            </a:r>
            <a:endParaRPr lang="en-US" altLang="zh-CN" sz="4800" dirty="0">
              <a:solidFill>
                <a:schemeClr val="bg1"/>
              </a:solidFill>
              <a:latin typeface="微软雅黑" panose="020B0503020204020204" pitchFamily="34" charset="-122"/>
              <a:ea typeface="微软雅黑" panose="020B0503020204020204" pitchFamily="34" charset="-122"/>
            </a:endParaRPr>
          </a:p>
          <a:p>
            <a:pPr marL="1143000" lvl="2" indent="-685800">
              <a:buFont typeface="Arial" panose="020B0604020202020204" pitchFamily="34" charset="0"/>
              <a:buChar char="•"/>
            </a:pPr>
            <a:r>
              <a:rPr lang="en-GB" altLang="zh-CN" sz="4800" dirty="0">
                <a:solidFill>
                  <a:schemeClr val="bg1"/>
                </a:solidFill>
                <a:latin typeface="微软雅黑" panose="020B0503020204020204" pitchFamily="34" charset="-122"/>
                <a:ea typeface="微软雅黑" panose="020B0503020204020204" pitchFamily="34" charset="-122"/>
              </a:rPr>
              <a:t>Release Engineering Team</a:t>
            </a:r>
            <a:r>
              <a:rPr lang="zh-CN" altLang="en-US" sz="4800" dirty="0">
                <a:solidFill>
                  <a:schemeClr val="bg1"/>
                </a:solidFill>
                <a:latin typeface="微软雅黑" panose="020B0503020204020204" pitchFamily="34" charset="-122"/>
                <a:ea typeface="微软雅黑"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发布工程师团队</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143000" lvl="2" indent="-685800">
              <a:buFont typeface="Arial" panose="020B0604020202020204" pitchFamily="34" charset="0"/>
              <a:buChar char="•"/>
            </a:pPr>
            <a:r>
              <a:rPr lang="en-GB" altLang="zh-CN" sz="4800" dirty="0">
                <a:solidFill>
                  <a:schemeClr val="bg1"/>
                </a:solidFill>
                <a:latin typeface="微软雅黑" panose="020B0503020204020204" pitchFamily="34" charset="-122"/>
                <a:ea typeface="微软雅黑" panose="020B0503020204020204" pitchFamily="34" charset="-122"/>
              </a:rPr>
              <a:t>Android</a:t>
            </a:r>
            <a:endParaRPr lang="en-GB" altLang="zh-CN" sz="4800" dirty="0">
              <a:solidFill>
                <a:schemeClr val="bg1"/>
              </a:solidFill>
              <a:latin typeface="微软雅黑" panose="020B0503020204020204" pitchFamily="34" charset="-122"/>
              <a:ea typeface="微软雅黑" panose="020B0503020204020204" pitchFamily="34" charset="-122"/>
            </a:endParaRPr>
          </a:p>
          <a:p>
            <a:pPr marL="1143000" lvl="2" indent="-685800">
              <a:buFont typeface="Arial" panose="020B0604020202020204" pitchFamily="34" charset="0"/>
              <a:buChar char="•"/>
            </a:pPr>
            <a:r>
              <a:rPr lang="en-GB" altLang="zh-CN" sz="4800" dirty="0">
                <a:solidFill>
                  <a:schemeClr val="bg1"/>
                </a:solidFill>
                <a:latin typeface="微软雅黑" panose="020B0503020204020204" pitchFamily="34" charset="-122"/>
                <a:ea typeface="微软雅黑" panose="020B0503020204020204" pitchFamily="34" charset="-122"/>
              </a:rPr>
              <a:t>IOS</a:t>
            </a:r>
            <a:endParaRPr lang="en-US" altLang="zh-CN" sz="4800" dirty="0">
              <a:solidFill>
                <a:schemeClr val="bg1"/>
              </a:solidFill>
              <a:latin typeface="微软雅黑" panose="020B0503020204020204" pitchFamily="34" charset="-122"/>
              <a:ea typeface="微软雅黑" panose="020B0503020204020204" pitchFamily="34" charset="-122"/>
            </a:endParaRPr>
          </a:p>
          <a:p>
            <a:r>
              <a:rPr lang="en-US" altLang="zh-CN" sz="4800" dirty="0">
                <a:solidFill>
                  <a:schemeClr val="bg1"/>
                </a:solidFill>
                <a:latin typeface="微软雅黑" panose="020B0503020204020204" pitchFamily="34" charset="-122"/>
                <a:ea typeface="微软雅黑" panose="020B0503020204020204" pitchFamily="34" charset="-122"/>
              </a:rPr>
              <a:t>	</a:t>
            </a:r>
            <a:endParaRPr lang="en-US" altLang="zh-CN" sz="4800" dirty="0">
              <a:solidFill>
                <a:schemeClr val="bg1"/>
              </a:solidFill>
              <a:latin typeface="微软雅黑" panose="020B0503020204020204" pitchFamily="34" charset="-122"/>
              <a:ea typeface="微软雅黑" panose="020B0503020204020204" pitchFamily="34" charset="-122"/>
            </a:endParaRPr>
          </a:p>
          <a:p>
            <a:endParaRPr lang="en-US" altLang="zh-CN" sz="4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GB" sz="6000" dirty="0"/>
              <a:t>开发</a:t>
            </a:r>
            <a:r>
              <a:rPr lang="zh-CN" altLang="en-US" sz="6000" dirty="0"/>
              <a:t>活动</a:t>
            </a:r>
            <a:endParaRPr lang="zh-CN" altLang="en-US" sz="6000" dirty="0"/>
          </a:p>
        </p:txBody>
      </p:sp>
      <p:sp>
        <p:nvSpPr>
          <p:cNvPr id="4" name="矩形 3"/>
          <p:cNvSpPr/>
          <p:nvPr/>
        </p:nvSpPr>
        <p:spPr>
          <a:xfrm>
            <a:off x="1289050" y="2606675"/>
            <a:ext cx="17526000" cy="7478970"/>
          </a:xfrm>
          <a:prstGeom prst="rect">
            <a:avLst/>
          </a:prstGeom>
        </p:spPr>
        <p:txBody>
          <a:bodyPr wrap="square">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移动设备的开发活动与基于云的软件之间没有区别</a:t>
            </a:r>
            <a:endParaRPr lang="zh-CN" altLang="en-US"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r>
              <a:rPr lang="en-GB" altLang="zh-CN" sz="4000" dirty="0">
                <a:solidFill>
                  <a:schemeClr val="bg1"/>
                </a:solidFill>
                <a:latin typeface="微软雅黑" panose="020B0503020204020204" pitchFamily="34" charset="-122"/>
                <a:ea typeface="微软雅黑" panose="020B0503020204020204" pitchFamily="34" charset="-122"/>
              </a:rPr>
              <a:t>Gatekeeper</a:t>
            </a: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r>
              <a:rPr lang="zh-CN" altLang="en-US" sz="4000" dirty="0">
                <a:solidFill>
                  <a:schemeClr val="bg1"/>
                </a:solidFill>
                <a:latin typeface="微软雅黑" panose="020B0503020204020204" pitchFamily="34" charset="-122"/>
                <a:ea typeface="微软雅黑" panose="020B0503020204020204" pitchFamily="34" charset="-122"/>
              </a:rPr>
              <a:t>提供了动态地从服务器端打开或关闭移动端功能，即使在客户手中的设备上</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a:p>
            <a:r>
              <a:rPr lang="zh-CN" altLang="en-US" sz="4000" dirty="0">
                <a:solidFill>
                  <a:schemeClr val="bg1"/>
                </a:solidFill>
                <a:latin typeface="微软雅黑" panose="020B0503020204020204" pitchFamily="34" charset="-122"/>
                <a:ea typeface="微软雅黑" panose="020B0503020204020204" pitchFamily="34" charset="-122"/>
              </a:rPr>
              <a:t>用于逐步打开有针对性的方式，例如：通过定位操作系统，特定的操作系统版本版本，硬件设备类型，特定的硬件设备型号，国家</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地区，语言环境等</a:t>
            </a:r>
            <a:endParaRPr lang="zh-CN" altLang="en-US" sz="4000" dirty="0">
              <a:solidFill>
                <a:schemeClr val="bg1"/>
              </a:solidFill>
              <a:latin typeface="微软雅黑" panose="020B0503020204020204" pitchFamily="34" charset="-122"/>
              <a:ea typeface="微软雅黑" panose="020B0503020204020204" pitchFamily="34" charset="-122"/>
            </a:endParaRPr>
          </a:p>
          <a:p>
            <a:endParaRPr lang="zh-CN" altLang="en-US" sz="4000" dirty="0">
              <a:solidFill>
                <a:schemeClr val="bg1"/>
              </a:solidFill>
              <a:latin typeface="微软雅黑" panose="020B0503020204020204" pitchFamily="34" charset="-122"/>
              <a:ea typeface="微软雅黑" panose="020B0503020204020204" pitchFamily="34" charset="-122"/>
            </a:endParaRPr>
          </a:p>
          <a:p>
            <a:endParaRPr lang="zh-CN" altLang="en-US"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a:solidFill>
                  <a:srgbClr val="FFC000"/>
                </a:solidFill>
              </a:rPr>
              <a:t>       我觉得最好的公司，不是因为创始人想要成立公司，而是因为创始人想要改变世界。</a:t>
            </a:r>
            <a:endParaRPr lang="en-US" altLang="zh-CN" kern="1200" dirty="0">
              <a:solidFill>
                <a:srgbClr val="FFC000"/>
              </a:solidFill>
            </a:endParaRPr>
          </a:p>
          <a:p>
            <a:pPr algn="ctr">
              <a:lnSpc>
                <a:spcPct val="150000"/>
              </a:lnSpc>
            </a:pPr>
            <a:r>
              <a:rPr lang="en-US" altLang="zh-CN" sz="4800" kern="1200" dirty="0">
                <a:solidFill>
                  <a:srgbClr val="FFC000"/>
                </a:solidFill>
              </a:rPr>
              <a:t>              </a:t>
            </a:r>
            <a:endParaRPr lang="en-US" altLang="zh-CN" sz="4800" kern="1200" dirty="0">
              <a:solidFill>
                <a:srgbClr val="FFC000"/>
              </a:solidFill>
            </a:endParaRPr>
          </a:p>
          <a:p>
            <a:pPr algn="ctr">
              <a:lnSpc>
                <a:spcPct val="150000"/>
              </a:lnSpc>
            </a:pPr>
            <a:r>
              <a:rPr lang="en-US" altLang="zh-CN" sz="4800" kern="1200" dirty="0">
                <a:solidFill>
                  <a:srgbClr val="FFC000"/>
                </a:solidFill>
              </a:rPr>
              <a:t>----</a:t>
            </a:r>
            <a:r>
              <a:rPr lang="zh-CN" altLang="en-US" sz="4800" kern="1200" dirty="0">
                <a:solidFill>
                  <a:srgbClr val="FFC000"/>
                </a:solidFill>
              </a:rPr>
              <a:t>摘录自扎克伯格</a:t>
            </a:r>
            <a:r>
              <a:rPr lang="en-US" altLang="zh-CN" sz="4800" kern="1200" dirty="0">
                <a:solidFill>
                  <a:srgbClr val="FFC000"/>
                </a:solidFill>
              </a:rPr>
              <a:t>2015</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1"/>
          <a:stretch>
            <a:fillRect/>
          </a:stretch>
        </p:blipFill>
        <p:spPr>
          <a:xfrm>
            <a:off x="1670050" y="4981763"/>
            <a:ext cx="2200275" cy="2914650"/>
          </a:xfrm>
          <a:prstGeom prst="ellipse">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zh-CN" altLang="en-GB" sz="6000" dirty="0"/>
              <a:t>发布</a:t>
            </a:r>
            <a:r>
              <a:rPr lang="zh-CN" altLang="en-US" sz="6000" dirty="0"/>
              <a:t>工程师团队</a:t>
            </a:r>
            <a:r>
              <a:rPr lang="en-US" altLang="zh-CN" sz="6000" dirty="0"/>
              <a:t> (</a:t>
            </a:r>
            <a:r>
              <a:rPr lang="en-US" altLang="zh-CN" sz="6000" dirty="0" err="1"/>
              <a:t>RelEng</a:t>
            </a:r>
            <a:r>
              <a:rPr lang="en-US" altLang="zh-CN" sz="6000" dirty="0"/>
              <a:t> )</a:t>
            </a:r>
            <a:br>
              <a:rPr lang="en-GB" altLang="zh-CN" sz="6000" dirty="0"/>
            </a:br>
            <a:endParaRPr lang="zh-CN" altLang="en-US" sz="6000" dirty="0"/>
          </a:p>
        </p:txBody>
      </p:sp>
      <p:sp>
        <p:nvSpPr>
          <p:cNvPr id="3" name="矩形 2"/>
          <p:cNvSpPr/>
          <p:nvPr/>
        </p:nvSpPr>
        <p:spPr>
          <a:xfrm>
            <a:off x="1289050" y="3216275"/>
            <a:ext cx="17526000" cy="5016758"/>
          </a:xfrm>
          <a:prstGeom prst="rect">
            <a:avLst/>
          </a:prstGeom>
        </p:spPr>
        <p:txBody>
          <a:bodyPr wrap="square">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大约是十个人左右，高级产品开发人员会不断借调，开发人员和</a:t>
            </a:r>
            <a:r>
              <a:rPr lang="en-US" altLang="zh-CN" sz="4000" dirty="0" err="1">
                <a:solidFill>
                  <a:schemeClr val="bg1"/>
                </a:solidFill>
                <a:latin typeface="微软雅黑" panose="020B0503020204020204" pitchFamily="34" charset="-122"/>
                <a:ea typeface="微软雅黑" panose="020B0503020204020204" pitchFamily="34" charset="-122"/>
              </a:rPr>
              <a:t>RelEng</a:t>
            </a:r>
            <a:r>
              <a:rPr lang="zh-CN" altLang="en-US" sz="4000" dirty="0">
                <a:solidFill>
                  <a:schemeClr val="bg1"/>
                </a:solidFill>
                <a:latin typeface="微软雅黑" panose="020B0503020204020204" pitchFamily="34" charset="-122"/>
                <a:ea typeface="微软雅黑" panose="020B0503020204020204" pitchFamily="34" charset="-122"/>
              </a:rPr>
              <a:t>之间</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a:p>
            <a:r>
              <a:rPr lang="zh-CN" altLang="en-US" sz="4000" dirty="0">
                <a:solidFill>
                  <a:schemeClr val="bg1"/>
                </a:solidFill>
                <a:latin typeface="微软雅黑" panose="020B0503020204020204" pitchFamily="34" charset="-122"/>
                <a:ea typeface="微软雅黑" panose="020B0503020204020204" pitchFamily="34" charset="-122"/>
              </a:rPr>
              <a:t>建立合作关系，便于了解发布流程中的流量、痛点等等，发现效率低下的问题，</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a:p>
            <a:r>
              <a:rPr lang="zh-CN" altLang="en-US" sz="4000" dirty="0">
                <a:solidFill>
                  <a:schemeClr val="bg1"/>
                </a:solidFill>
                <a:latin typeface="微软雅黑" panose="020B0503020204020204" pitchFamily="34" charset="-122"/>
                <a:ea typeface="微软雅黑" panose="020B0503020204020204" pitchFamily="34" charset="-122"/>
              </a:rPr>
              <a:t>优化</a:t>
            </a:r>
            <a:r>
              <a:rPr lang="en-US" altLang="zh-CN" sz="4000" dirty="0" err="1">
                <a:solidFill>
                  <a:schemeClr val="bg1"/>
                </a:solidFill>
                <a:latin typeface="微软雅黑" panose="020B0503020204020204" pitchFamily="34" charset="-122"/>
                <a:ea typeface="微软雅黑" panose="020B0503020204020204" pitchFamily="34" charset="-122"/>
              </a:rPr>
              <a:t>RelEng</a:t>
            </a:r>
            <a:r>
              <a:rPr lang="zh-CN" altLang="en-US" sz="4000" dirty="0">
                <a:solidFill>
                  <a:schemeClr val="bg1"/>
                </a:solidFill>
                <a:latin typeface="微软雅黑" panose="020B0503020204020204" pitchFamily="34" charset="-122"/>
                <a:ea typeface="微软雅黑" panose="020B0503020204020204" pitchFamily="34" charset="-122"/>
              </a:rPr>
              <a:t>的工具，将流程进一步简化和自动化</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en-US" sz="6000" dirty="0" err="1"/>
              <a:t>i</a:t>
            </a:r>
            <a:r>
              <a:rPr lang="en-GB" altLang="zh-CN" sz="6000" dirty="0"/>
              <a:t>OS </a:t>
            </a:r>
            <a:r>
              <a:rPr lang="zh-CN" altLang="en-US" sz="6000" dirty="0"/>
              <a:t>部署活动</a:t>
            </a:r>
            <a:endParaRPr lang="zh-CN" altLang="en-US" sz="6000" dirty="0"/>
          </a:p>
        </p:txBody>
      </p:sp>
      <p:sp>
        <p:nvSpPr>
          <p:cNvPr id="4" name="矩形 3"/>
          <p:cNvSpPr/>
          <p:nvPr/>
        </p:nvSpPr>
        <p:spPr>
          <a:xfrm>
            <a:off x="1289050" y="2606675"/>
            <a:ext cx="17526000" cy="6463308"/>
          </a:xfrm>
          <a:prstGeom prst="rect">
            <a:avLst/>
          </a:prstGeom>
        </p:spPr>
        <p:txBody>
          <a:bodyPr wrap="square">
            <a:spAutoFit/>
          </a:bodyPr>
          <a:lstStyle/>
          <a:p>
            <a:r>
              <a:rPr lang="zh-CN" altLang="en-GB" sz="4000" dirty="0">
                <a:solidFill>
                  <a:schemeClr val="bg1"/>
                </a:solidFill>
                <a:latin typeface="微软雅黑" panose="020B0503020204020204" pitchFamily="34" charset="-122"/>
                <a:ea typeface="微软雅黑" panose="020B0503020204020204" pitchFamily="34" charset="-122"/>
              </a:rPr>
              <a:t>每</a:t>
            </a:r>
            <a:r>
              <a:rPr lang="zh-CN" altLang="en-US" sz="4000" dirty="0">
                <a:solidFill>
                  <a:schemeClr val="bg1"/>
                </a:solidFill>
                <a:latin typeface="微软雅黑" panose="020B0503020204020204" pitchFamily="34" charset="-122"/>
                <a:ea typeface="微软雅黑" panose="020B0503020204020204" pitchFamily="34" charset="-122"/>
              </a:rPr>
              <a:t>隔一周的周五</a:t>
            </a:r>
            <a:r>
              <a:rPr lang="zh-CN" altLang="en-GB" sz="4000" dirty="0">
                <a:solidFill>
                  <a:schemeClr val="bg1"/>
                </a:solidFill>
                <a:latin typeface="微软雅黑" panose="020B0503020204020204" pitchFamily="34" charset="-122"/>
                <a:ea typeface="微软雅黑" panose="020B0503020204020204" pitchFamily="34" charset="-122"/>
              </a:rPr>
              <a:t>下午</a:t>
            </a:r>
            <a:r>
              <a:rPr lang="en-US" altLang="zh-CN" sz="4000" dirty="0">
                <a:solidFill>
                  <a:schemeClr val="bg1"/>
                </a:solidFill>
                <a:latin typeface="微软雅黑" panose="020B0503020204020204" pitchFamily="34" charset="-122"/>
                <a:ea typeface="微软雅黑" panose="020B0503020204020204" pitchFamily="34" charset="-122"/>
              </a:rPr>
              <a:t>6</a:t>
            </a:r>
            <a:r>
              <a:rPr lang="zh-CN" altLang="en-US" sz="4000" dirty="0">
                <a:solidFill>
                  <a:schemeClr val="bg1"/>
                </a:solidFill>
                <a:latin typeface="微软雅黑" panose="020B0503020204020204" pitchFamily="34" charset="-122"/>
                <a:ea typeface="微软雅黑" panose="020B0503020204020204" pitchFamily="34" charset="-122"/>
              </a:rPr>
              <a:t>点发布，发布后</a:t>
            </a:r>
            <a:r>
              <a:rPr lang="en-US" altLang="zh-CN" sz="4000" dirty="0">
                <a:solidFill>
                  <a:schemeClr val="bg1"/>
                </a:solidFill>
                <a:latin typeface="微软雅黑" panose="020B0503020204020204" pitchFamily="34" charset="-122"/>
                <a:ea typeface="微软雅黑" panose="020B0503020204020204" pitchFamily="34" charset="-122"/>
              </a:rPr>
              <a:t>5</a:t>
            </a:r>
            <a:r>
              <a:rPr lang="zh-CN" altLang="en-US" sz="4000" dirty="0">
                <a:solidFill>
                  <a:schemeClr val="bg1"/>
                </a:solidFill>
                <a:latin typeface="微软雅黑" panose="020B0503020204020204" pitchFamily="34" charset="-122"/>
                <a:ea typeface="微软雅黑" panose="020B0503020204020204" pitchFamily="34" charset="-122"/>
              </a:rPr>
              <a:t>天的稳定期</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r>
              <a:rPr lang="zh-CN" altLang="en-GB" sz="4000" dirty="0">
                <a:solidFill>
                  <a:schemeClr val="bg1"/>
                </a:solidFill>
                <a:latin typeface="微软雅黑" panose="020B0503020204020204" pitchFamily="34" charset="-122"/>
                <a:ea typeface="微软雅黑" panose="020B0503020204020204" pitchFamily="34" charset="-122"/>
              </a:rPr>
              <a:t>开发</a:t>
            </a:r>
            <a:r>
              <a:rPr lang="zh-CN" altLang="en-US" sz="4000" dirty="0">
                <a:solidFill>
                  <a:schemeClr val="bg1"/>
                </a:solidFill>
                <a:latin typeface="微软雅黑" panose="020B0503020204020204" pitchFamily="34" charset="-122"/>
                <a:ea typeface="微软雅黑" panose="020B0503020204020204" pitchFamily="34" charset="-122"/>
              </a:rPr>
              <a:t>人员解决问题，并向</a:t>
            </a:r>
            <a:r>
              <a:rPr lang="en-US" altLang="zh-CN" sz="4000" dirty="0" err="1">
                <a:solidFill>
                  <a:schemeClr val="bg1"/>
                </a:solidFill>
                <a:latin typeface="微软雅黑" panose="020B0503020204020204" pitchFamily="34" charset="-122"/>
                <a:ea typeface="微软雅黑" panose="020B0503020204020204" pitchFamily="34" charset="-122"/>
              </a:rPr>
              <a:t>RelEng</a:t>
            </a:r>
            <a:r>
              <a:rPr lang="zh-CN" altLang="en-GB" sz="4000" dirty="0">
                <a:solidFill>
                  <a:schemeClr val="bg1"/>
                </a:solidFill>
                <a:latin typeface="微软雅黑" panose="020B0503020204020204" pitchFamily="34" charset="-122"/>
                <a:ea typeface="微软雅黑" panose="020B0503020204020204" pitchFamily="34" charset="-122"/>
              </a:rPr>
              <a:t>申请</a:t>
            </a:r>
            <a:r>
              <a:rPr lang="zh-CN" altLang="en-US" sz="4000" dirty="0">
                <a:solidFill>
                  <a:schemeClr val="bg1"/>
                </a:solidFill>
                <a:latin typeface="微软雅黑" panose="020B0503020204020204" pitchFamily="34" charset="-122"/>
                <a:ea typeface="微软雅黑" panose="020B0503020204020204" pitchFamily="34" charset="-122"/>
              </a:rPr>
              <a:t>合并，必须说明为什么要进行更新</a:t>
            </a:r>
            <a:endParaRPr lang="zh-CN" altLang="en-US" sz="4000" dirty="0">
              <a:solidFill>
                <a:schemeClr val="bg1"/>
              </a:solidFill>
              <a:latin typeface="微软雅黑" panose="020B0503020204020204" pitchFamily="34" charset="-122"/>
              <a:ea typeface="微软雅黑" panose="020B0503020204020204" pitchFamily="34" charset="-122"/>
            </a:endParaRPr>
          </a:p>
          <a:p>
            <a:r>
              <a:rPr lang="zh-CN" altLang="en-US" sz="4000" dirty="0">
                <a:solidFill>
                  <a:schemeClr val="bg1"/>
                </a:solidFill>
                <a:latin typeface="微软雅黑" panose="020B0503020204020204" pitchFamily="34" charset="-122"/>
                <a:ea typeface="微软雅黑" panose="020B0503020204020204" pitchFamily="34" charset="-122"/>
              </a:rPr>
              <a:t>合并到</a:t>
            </a:r>
            <a:r>
              <a:rPr lang="en-GB" altLang="zh-CN" sz="4000" dirty="0">
                <a:solidFill>
                  <a:schemeClr val="bg1"/>
                </a:solidFill>
                <a:latin typeface="微软雅黑" panose="020B0503020204020204" pitchFamily="34" charset="-122"/>
                <a:ea typeface="微软雅黑" panose="020B0503020204020204" pitchFamily="34" charset="-122"/>
              </a:rPr>
              <a:t>Release</a:t>
            </a:r>
            <a:r>
              <a:rPr lang="zh-CN" altLang="en-US" sz="4000" dirty="0">
                <a:solidFill>
                  <a:schemeClr val="bg1"/>
                </a:solidFill>
                <a:latin typeface="微软雅黑" panose="020B0503020204020204" pitchFamily="34" charset="-122"/>
                <a:ea typeface="微软雅黑" panose="020B0503020204020204" pitchFamily="34" charset="-122"/>
              </a:rPr>
              <a:t>分支中。合并可能被拒绝，如：过多依赖</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超过</a:t>
            </a:r>
            <a:r>
              <a:rPr lang="en-US" altLang="zh-CN" sz="4000" dirty="0">
                <a:solidFill>
                  <a:schemeClr val="bg1"/>
                </a:solidFill>
                <a:latin typeface="微软雅黑" panose="020B0503020204020204" pitchFamily="34" charset="-122"/>
                <a:ea typeface="微软雅黑" panose="020B0503020204020204" pitchFamily="34" charset="-122"/>
              </a:rPr>
              <a:t>5</a:t>
            </a:r>
            <a:r>
              <a:rPr lang="zh-CN" altLang="en-US" sz="4000" dirty="0">
                <a:solidFill>
                  <a:schemeClr val="bg1"/>
                </a:solidFill>
                <a:latin typeface="微软雅黑" panose="020B0503020204020204" pitchFamily="34" charset="-122"/>
                <a:ea typeface="微软雅黑" panose="020B0503020204020204" pitchFamily="34" charset="-122"/>
              </a:rPr>
              <a:t>个</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、核心组件</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a:p>
            <a:endParaRPr lang="zh-CN" altLang="en-US"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041650" y="5317111"/>
            <a:ext cx="13411200" cy="614463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Android </a:t>
            </a:r>
            <a:r>
              <a:rPr lang="zh-CN" altLang="en-US" sz="6000" dirty="0"/>
              <a:t>部署活动</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微软雅黑" panose="020B0503020204020204" pitchFamily="34" charset="-122"/>
                <a:ea typeface="微软雅黑" panose="020B0503020204020204" pitchFamily="34" charset="-122"/>
              </a:rPr>
              <a:t>branches are cut</a:t>
            </a:r>
            <a:r>
              <a:rPr lang="zh-CN" altLang="en-US" sz="4000" dirty="0">
                <a:solidFill>
                  <a:schemeClr val="bg1"/>
                </a:solidFill>
                <a:latin typeface="微软雅黑" panose="020B0503020204020204" pitchFamily="34" charset="-122"/>
                <a:ea typeface="微软雅黑" panose="020B0503020204020204" pitchFamily="34" charset="-122"/>
              </a:rPr>
              <a:t> </a:t>
            </a:r>
            <a:r>
              <a:rPr lang="en-GB" altLang="zh-CN" sz="4000" dirty="0">
                <a:solidFill>
                  <a:schemeClr val="bg1"/>
                </a:solidFill>
                <a:latin typeface="微软雅黑" panose="020B0503020204020204" pitchFamily="34" charset="-122"/>
                <a:ea typeface="微软雅黑" panose="020B0503020204020204" pitchFamily="34" charset="-122"/>
              </a:rPr>
              <a:t>at a 1-week cadence rather than a 2-week cadence </a:t>
            </a: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r>
              <a:rPr lang="en-GB" altLang="zh-CN" sz="4000" dirty="0">
                <a:solidFill>
                  <a:schemeClr val="bg1"/>
                </a:solidFill>
                <a:latin typeface="微软雅黑" panose="020B0503020204020204" pitchFamily="34" charset="-122"/>
                <a:ea typeface="微软雅黑" panose="020B0503020204020204" pitchFamily="34" charset="-122"/>
              </a:rPr>
              <a:t>first only 20%, then 50%, and finally 100% </a:t>
            </a: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r>
              <a:rPr lang="en-GB" altLang="zh-CN" sz="4000" dirty="0">
                <a:solidFill>
                  <a:schemeClr val="bg1"/>
                </a:solidFill>
                <a:latin typeface="微软雅黑" panose="020B0503020204020204" pitchFamily="34" charset="-122"/>
                <a:ea typeface="微软雅黑" panose="020B0503020204020204" pitchFamily="34" charset="-122"/>
              </a:rPr>
              <a:t>releases Alpha and Beta versions of the app </a:t>
            </a:r>
            <a:endParaRPr lang="en-GB" altLang="zh-CN" sz="4000" dirty="0">
              <a:solidFill>
                <a:schemeClr val="bg1"/>
              </a:solidFill>
              <a:latin typeface="微软雅黑" panose="020B0503020204020204" pitchFamily="34" charset="-122"/>
              <a:ea typeface="微软雅黑" panose="020B0503020204020204" pitchFamily="34" charset="-122"/>
            </a:endParaRPr>
          </a:p>
          <a:p>
            <a:r>
              <a:rPr lang="en-GB" altLang="zh-CN" sz="4000" dirty="0">
                <a:solidFill>
                  <a:schemeClr val="bg1"/>
                </a:solidFill>
                <a:latin typeface="微软雅黑" panose="020B0503020204020204" pitchFamily="34" charset="-122"/>
                <a:ea typeface="微软雅黑" panose="020B0503020204020204" pitchFamily="34" charset="-122"/>
              </a:rPr>
              <a:t> </a:t>
            </a: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三</a:t>
            </a:r>
            <a:r>
              <a:rPr lang="zh-CN" altLang="en-US" sz="6000" dirty="0"/>
              <a:t>：</a:t>
            </a:r>
            <a:r>
              <a:rPr lang="en-GB" altLang="zh-CN" sz="6000" dirty="0"/>
              <a:t> </a:t>
            </a:r>
            <a:r>
              <a:rPr lang="zh-CN" altLang="en-GB" sz="6000" dirty="0"/>
              <a:t>收集</a:t>
            </a:r>
            <a:r>
              <a:rPr lang="zh-CN" altLang="en-US" sz="6000" dirty="0"/>
              <a:t>数据</a:t>
            </a:r>
            <a:endParaRPr lang="zh-CN" altLang="en-GB" sz="6000" dirty="0"/>
          </a:p>
        </p:txBody>
      </p:sp>
      <p:sp>
        <p:nvSpPr>
          <p:cNvPr id="3" name="矩形 2"/>
          <p:cNvSpPr/>
          <p:nvPr/>
        </p:nvSpPr>
        <p:spPr>
          <a:xfrm>
            <a:off x="1289050" y="2759075"/>
            <a:ext cx="17526000" cy="7571303"/>
          </a:xfrm>
          <a:prstGeom prst="rect">
            <a:avLst/>
          </a:prstGeom>
        </p:spPr>
        <p:txBody>
          <a:bodyPr wrap="square">
            <a:spAutoFit/>
          </a:bodyPr>
          <a:lstStyle/>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Revision-control system records </a:t>
            </a:r>
            <a:r>
              <a:rPr lang="zh-CN" altLang="en-GB" sz="3200" b="1" dirty="0">
                <a:solidFill>
                  <a:srgbClr val="FFC000"/>
                </a:solidFill>
                <a:latin typeface="微软雅黑" panose="020B0503020204020204" pitchFamily="34" charset="-122"/>
                <a:ea typeface="微软雅黑" panose="020B0503020204020204" pitchFamily="34" charset="-122"/>
              </a:rPr>
              <a:t>版本</a:t>
            </a:r>
            <a:r>
              <a:rPr lang="zh-CN" altLang="en-US" sz="3200" b="1" dirty="0">
                <a:solidFill>
                  <a:srgbClr val="FFC000"/>
                </a:solidFill>
                <a:latin typeface="微软雅黑" panose="020B0503020204020204" pitchFamily="34" charset="-122"/>
                <a:ea typeface="微软雅黑" panose="020B0503020204020204" pitchFamily="34" charset="-122"/>
              </a:rPr>
              <a:t>控制系统记录</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Crash database </a:t>
            </a:r>
            <a:r>
              <a:rPr lang="zh-CN" altLang="en-US" sz="4000" dirty="0">
                <a:solidFill>
                  <a:schemeClr val="bg1"/>
                </a:solidFill>
                <a:latin typeface="微软雅黑" panose="020B0503020204020204" pitchFamily="34" charset="-122"/>
                <a:ea typeface="微软雅黑"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崩溃</a:t>
            </a:r>
            <a:r>
              <a:rPr lang="zh-CN" altLang="en-US"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Flytrap database </a:t>
            </a:r>
            <a:r>
              <a:rPr lang="zh-CN" altLang="en-US" sz="4000" dirty="0">
                <a:solidFill>
                  <a:schemeClr val="bg1"/>
                </a:solidFill>
                <a:latin typeface="微软雅黑" panose="020B0503020204020204" pitchFamily="34" charset="-122"/>
                <a:ea typeface="微软雅黑" panose="020B0503020204020204" pitchFamily="34" charset="-122"/>
              </a:rPr>
              <a:t> </a:t>
            </a:r>
            <a:r>
              <a:rPr lang="en-GB" altLang="zh-CN" sz="4000" dirty="0">
                <a:solidFill>
                  <a:schemeClr val="bg1"/>
                </a:solidFill>
                <a:latin typeface="微软雅黑" panose="020B0503020204020204" pitchFamily="34" charset="-122"/>
                <a:ea typeface="微软雅黑" panose="020B0503020204020204" pitchFamily="34" charset="-122"/>
              </a:rPr>
              <a:t>Flytrap </a:t>
            </a:r>
            <a:r>
              <a:rPr lang="zh-CN" altLang="en-GB"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Tasks database</a:t>
            </a:r>
            <a:r>
              <a:rPr lang="zh-CN" altLang="en-US" sz="4000" dirty="0">
                <a:solidFill>
                  <a:schemeClr val="bg1"/>
                </a:solidFill>
                <a:latin typeface="微软雅黑" panose="020B0503020204020204" pitchFamily="34" charset="-122"/>
                <a:ea typeface="微软雅黑" panose="020B0503020204020204" pitchFamily="34" charset="-122"/>
              </a:rPr>
              <a:t> </a:t>
            </a:r>
            <a:r>
              <a:rPr lang="en-GB" altLang="zh-CN" sz="4000" dirty="0">
                <a:solidFill>
                  <a:schemeClr val="bg1"/>
                </a:solidFill>
                <a:latin typeface="微软雅黑" panose="020B0503020204020204" pitchFamily="34" charset="-122"/>
                <a:ea typeface="微软雅黑"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任务</a:t>
            </a:r>
            <a:r>
              <a:rPr lang="zh-CN" altLang="en-US" sz="3200" b="1" dirty="0">
                <a:solidFill>
                  <a:srgbClr val="FFC000"/>
                </a:solidFill>
                <a:latin typeface="微软雅黑" panose="020B0503020204020204" pitchFamily="34" charset="-122"/>
                <a:ea typeface="微软雅黑" panose="020B0503020204020204" pitchFamily="34" charset="-122"/>
              </a:rPr>
              <a:t>数据</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Production issues database</a:t>
            </a:r>
            <a:r>
              <a:rPr lang="zh-CN" altLang="en-US" sz="4000" dirty="0">
                <a:solidFill>
                  <a:schemeClr val="bg1"/>
                </a:solidFill>
                <a:latin typeface="微软雅黑" panose="020B0503020204020204" pitchFamily="34" charset="-122"/>
                <a:ea typeface="微软雅黑"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生产</a:t>
            </a:r>
            <a:r>
              <a:rPr lang="zh-CN" altLang="en-US" sz="3200" b="1" dirty="0">
                <a:solidFill>
                  <a:srgbClr val="FFC000"/>
                </a:solidFill>
                <a:latin typeface="微软雅黑" panose="020B0503020204020204" pitchFamily="34" charset="-122"/>
                <a:ea typeface="微软雅黑" panose="020B0503020204020204" pitchFamily="34" charset="-122"/>
              </a:rPr>
              <a:t>问题数据库</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Daily Active People </a:t>
            </a:r>
            <a:r>
              <a:rPr lang="zh-CN" altLang="en-US" sz="4000" dirty="0">
                <a:solidFill>
                  <a:schemeClr val="bg1"/>
                </a:solidFill>
                <a:latin typeface="微软雅黑" panose="020B0503020204020204" pitchFamily="34" charset="-122"/>
                <a:ea typeface="微软雅黑"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每日</a:t>
            </a:r>
            <a:r>
              <a:rPr lang="zh-CN" altLang="en-US" sz="3200" b="1" dirty="0">
                <a:solidFill>
                  <a:srgbClr val="FFC000"/>
                </a:solidFill>
                <a:latin typeface="微软雅黑" panose="020B0503020204020204" pitchFamily="34" charset="-122"/>
                <a:ea typeface="微软雅黑" panose="020B0503020204020204" pitchFamily="34" charset="-122"/>
              </a:rPr>
              <a:t>活跃用户</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Boiler room</a:t>
            </a:r>
            <a:r>
              <a:rPr lang="zh-CN" altLang="en-US" sz="4000" dirty="0">
                <a:solidFill>
                  <a:schemeClr val="bg1"/>
                </a:solidFill>
                <a:latin typeface="微软雅黑" panose="020B0503020204020204" pitchFamily="34" charset="-122"/>
                <a:ea typeface="微软雅黑"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锅炉房</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Source and configuration code</a:t>
            </a:r>
            <a:r>
              <a:rPr lang="zh-CN" altLang="en-US" sz="4000" dirty="0">
                <a:solidFill>
                  <a:schemeClr val="bg1"/>
                </a:solidFill>
                <a:latin typeface="微软雅黑" panose="020B0503020204020204" pitchFamily="34" charset="-122"/>
                <a:ea typeface="微软雅黑"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源代码和配置代码</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20204" pitchFamily="34" charset="0"/>
              <a:buChar char="•"/>
            </a:pPr>
            <a:r>
              <a:rPr lang="en-US" altLang="zh-CN" sz="3200" b="1" dirty="0">
                <a:solidFill>
                  <a:srgbClr val="FFC000"/>
                </a:solidFill>
                <a:latin typeface="微软雅黑" panose="020B0503020204020204" pitchFamily="34" charset="-122"/>
                <a:ea typeface="微软雅黑" panose="020B0503020204020204" pitchFamily="34" charset="-122"/>
              </a:rPr>
              <a:t>……………</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四：</a:t>
            </a:r>
            <a:r>
              <a:rPr lang="zh-CN" altLang="en-GB" sz="6000" dirty="0"/>
              <a:t>测试</a:t>
            </a:r>
            <a:r>
              <a:rPr lang="en-GB" altLang="zh-CN" sz="6000" dirty="0"/>
              <a:t> </a:t>
            </a:r>
            <a:endParaRPr lang="en-GB" altLang="zh-CN" sz="6000" dirty="0"/>
          </a:p>
        </p:txBody>
      </p:sp>
      <p:sp>
        <p:nvSpPr>
          <p:cNvPr id="3" name="矩形 2"/>
          <p:cNvSpPr/>
          <p:nvPr/>
        </p:nvSpPr>
        <p:spPr>
          <a:xfrm>
            <a:off x="1282700" y="2415530"/>
            <a:ext cx="17526000" cy="4401205"/>
          </a:xfrm>
          <a:prstGeom prst="rect">
            <a:avLst/>
          </a:prstGeom>
        </p:spPr>
        <p:txBody>
          <a:bodyPr wrap="square">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测试对于移动应用程序来说尤其重要原因如下：</a:t>
            </a:r>
            <a:endParaRPr lang="en-US" altLang="zh-CN" sz="40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zh-CN" altLang="en-GB" sz="4000" dirty="0">
                <a:solidFill>
                  <a:schemeClr val="bg1"/>
                </a:solidFill>
                <a:latin typeface="微软雅黑" panose="020B0503020204020204" pitchFamily="34" charset="-122"/>
                <a:ea typeface="微软雅黑" panose="020B0503020204020204" pitchFamily="34" charset="-122"/>
              </a:rPr>
              <a:t>每周</a:t>
            </a:r>
            <a:r>
              <a:rPr lang="zh-CN" altLang="en-US" sz="4000" dirty="0">
                <a:solidFill>
                  <a:schemeClr val="bg1"/>
                </a:solidFill>
                <a:latin typeface="微软雅黑" panose="020B0503020204020204" pitchFamily="34" charset="-122"/>
                <a:ea typeface="微软雅黑" panose="020B0503020204020204" pitchFamily="34" charset="-122"/>
              </a:rPr>
              <a:t>对移动软件进行数千次更新</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zh-CN" altLang="en-GB" sz="4000" dirty="0">
                <a:solidFill>
                  <a:schemeClr val="bg1"/>
                </a:solidFill>
                <a:latin typeface="微软雅黑" panose="020B0503020204020204" pitchFamily="34" charset="-122"/>
                <a:ea typeface="微软雅黑" panose="020B0503020204020204" pitchFamily="34" charset="-122"/>
              </a:rPr>
              <a:t>数</a:t>
            </a:r>
            <a:r>
              <a:rPr lang="zh-CN" altLang="en-US" sz="4000" dirty="0">
                <a:solidFill>
                  <a:schemeClr val="bg1"/>
                </a:solidFill>
                <a:latin typeface="微软雅黑" panose="020B0503020204020204" pitchFamily="34" charset="-122"/>
                <a:ea typeface="微软雅黑" panose="020B0503020204020204" pitchFamily="34" charset="-122"/>
              </a:rPr>
              <a:t>百种设备和</a:t>
            </a:r>
            <a:r>
              <a:rPr lang="en-US" altLang="zh-CN" sz="4000" dirty="0">
                <a:solidFill>
                  <a:schemeClr val="bg1"/>
                </a:solidFill>
                <a:latin typeface="微软雅黑" panose="020B0503020204020204" pitchFamily="34" charset="-122"/>
                <a:ea typeface="微软雅黑" panose="020B0503020204020204" pitchFamily="34" charset="-122"/>
              </a:rPr>
              <a:t>OS</a:t>
            </a:r>
            <a:r>
              <a:rPr lang="zh-CN" altLang="en-US" sz="4000" dirty="0">
                <a:solidFill>
                  <a:schemeClr val="bg1"/>
                </a:solidFill>
                <a:latin typeface="微软雅黑" panose="020B0503020204020204" pitchFamily="34" charset="-122"/>
                <a:ea typeface="微软雅黑" panose="020B0503020204020204" pitchFamily="34" charset="-122"/>
              </a:rPr>
              <a:t> 运行</a:t>
            </a:r>
            <a:r>
              <a:rPr lang="en-US" altLang="zh-CN" sz="4000" dirty="0">
                <a:solidFill>
                  <a:schemeClr val="bg1"/>
                </a:solidFill>
                <a:latin typeface="微软雅黑" panose="020B0503020204020204" pitchFamily="34" charset="-122"/>
                <a:ea typeface="微软雅黑" panose="020B0503020204020204" pitchFamily="34" charset="-122"/>
              </a:rPr>
              <a:t>APP</a:t>
            </a:r>
            <a:endParaRPr lang="zh-CN" altLang="en-GB"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zh-CN" altLang="en-US" sz="4000" dirty="0">
                <a:solidFill>
                  <a:schemeClr val="bg1"/>
                </a:solidFill>
                <a:latin typeface="微软雅黑" panose="020B0503020204020204" pitchFamily="34" charset="-122"/>
                <a:ea typeface="微软雅黑" panose="020B0503020204020204" pitchFamily="34" charset="-122"/>
              </a:rPr>
              <a:t>部署后出现的问题补救措施有限</a:t>
            </a:r>
            <a:endParaRPr lang="en-GB" altLang="zh-CN" sz="40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289050" y="7270750"/>
            <a:ext cx="17526000" cy="3170099"/>
          </a:xfrm>
          <a:prstGeom prst="rect">
            <a:avLst/>
          </a:prstGeom>
        </p:spPr>
        <p:txBody>
          <a:bodyPr wrap="square">
            <a:spAutoFit/>
          </a:bodyPr>
          <a:lstStyle/>
          <a:p>
            <a:pPr marL="571500" indent="-571500">
              <a:buFont typeface="Arial" panose="020B0604020202020204" pitchFamily="34" charset="0"/>
              <a:buChar char="•"/>
            </a:pPr>
            <a:r>
              <a:rPr lang="zh-CN" altLang="en-GB" sz="4000" dirty="0">
                <a:solidFill>
                  <a:schemeClr val="bg1"/>
                </a:solidFill>
                <a:latin typeface="微软雅黑" panose="020B0503020204020204" pitchFamily="34" charset="-122"/>
                <a:ea typeface="微软雅黑" panose="020B0503020204020204" pitchFamily="34" charset="-122"/>
              </a:rPr>
              <a:t>多种</a:t>
            </a:r>
            <a:r>
              <a:rPr lang="zh-CN" altLang="en-US" sz="4000" dirty="0">
                <a:solidFill>
                  <a:schemeClr val="bg1"/>
                </a:solidFill>
                <a:latin typeface="微软雅黑" panose="020B0503020204020204" pitchFamily="34" charset="-122"/>
                <a:ea typeface="微软雅黑" panose="020B0503020204020204" pitchFamily="34" charset="-122"/>
              </a:rPr>
              <a:t>类型的测试，单元测试、静态分析测试、集成测试、屏幕布局测试，性能测试、构建测试等等</a:t>
            </a:r>
            <a:endParaRPr lang="en-US"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zh-CN" altLang="en-US" sz="4000" dirty="0">
                <a:solidFill>
                  <a:schemeClr val="bg1"/>
                </a:solidFill>
                <a:latin typeface="微软雅黑" panose="020B0503020204020204" pitchFamily="34" charset="-122"/>
                <a:ea typeface="微软雅黑" panose="020B0503020204020204" pitchFamily="34" charset="-122"/>
              </a:rPr>
              <a:t>大多数测试都自动化的，当回归检测时，会自动绑定代码电子邮件发送给相关人</a:t>
            </a:r>
            <a:endParaRPr lang="en-GB" altLang="zh-CN"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b="0" dirty="0"/>
              <a:t>测试策略</a:t>
            </a:r>
            <a:endParaRPr lang="en-GB" altLang="zh-CN"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Coverage       </a:t>
            </a:r>
            <a:r>
              <a:rPr lang="zh-CN" altLang="en-GB" sz="4000" dirty="0">
                <a:solidFill>
                  <a:schemeClr val="bg1"/>
                </a:solidFill>
                <a:latin typeface="微软雅黑" panose="020B0503020204020204" pitchFamily="34" charset="-122"/>
                <a:ea typeface="微软雅黑" panose="020B0503020204020204" pitchFamily="34" charset="-122"/>
              </a:rPr>
              <a:t>覆盖率</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Responsive    </a:t>
            </a:r>
            <a:r>
              <a:rPr lang="zh-CN" altLang="en-GB" sz="4000" dirty="0">
                <a:solidFill>
                  <a:schemeClr val="bg1"/>
                </a:solidFill>
                <a:latin typeface="微软雅黑" panose="020B0503020204020204" pitchFamily="34" charset="-122"/>
                <a:ea typeface="微软雅黑" panose="020B0503020204020204" pitchFamily="34" charset="-122"/>
              </a:rPr>
              <a:t>快速响应</a:t>
            </a:r>
            <a:endParaRPr lang="zh-CN" altLang="en-GB"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Quality   </a:t>
            </a:r>
            <a:r>
              <a:rPr lang="en-US" altLang="zh-CN" sz="4000" dirty="0">
                <a:solidFill>
                  <a:schemeClr val="bg1"/>
                </a:solidFill>
                <a:latin typeface="微软雅黑" panose="020B0503020204020204" pitchFamily="34" charset="-122"/>
                <a:ea typeface="微软雅黑" panose="020B0503020204020204" pitchFamily="34" charset="-122"/>
              </a:rPr>
              <a:t>   </a:t>
            </a:r>
            <a:r>
              <a:rPr lang="zh-CN" altLang="en-GB" sz="4000" dirty="0">
                <a:solidFill>
                  <a:schemeClr val="bg1"/>
                </a:solidFill>
                <a:latin typeface="微软雅黑" panose="020B0503020204020204" pitchFamily="34" charset="-122"/>
                <a:ea typeface="微软雅黑" panose="020B0503020204020204" pitchFamily="34" charset="-122"/>
              </a:rPr>
              <a:t>质量控制</a:t>
            </a:r>
            <a:endParaRPr lang="zh-CN" altLang="en-GB"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Automation    </a:t>
            </a:r>
            <a:r>
              <a:rPr lang="zh-CN" altLang="en-GB" sz="4000" dirty="0">
                <a:solidFill>
                  <a:schemeClr val="bg1"/>
                </a:solidFill>
                <a:latin typeface="微软雅黑" panose="020B0503020204020204" pitchFamily="34" charset="-122"/>
                <a:ea typeface="微软雅黑" panose="020B0503020204020204" pitchFamily="34" charset="-122"/>
              </a:rPr>
              <a:t>自动化</a:t>
            </a:r>
            <a:endParaRPr lang="zh-CN" altLang="en-GB"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zh-CN" altLang="en-GB"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Prioritization   </a:t>
            </a:r>
            <a:r>
              <a:rPr lang="zh-CN" altLang="en-GB" sz="4000" dirty="0">
                <a:solidFill>
                  <a:schemeClr val="bg1"/>
                </a:solidFill>
                <a:latin typeface="微软雅黑" panose="020B0503020204020204" pitchFamily="34" charset="-122"/>
                <a:ea typeface="微软雅黑" panose="020B0503020204020204" pitchFamily="34" charset="-122"/>
              </a:rPr>
              <a:t>优先级控制</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测试范围</a:t>
            </a:r>
            <a:endParaRPr lang="zh-CN" altLang="en-GB" sz="6000" dirty="0"/>
          </a:p>
        </p:txBody>
      </p:sp>
      <p:graphicFrame>
        <p:nvGraphicFramePr>
          <p:cNvPr id="3" name="表格 2"/>
          <p:cNvGraphicFramePr>
            <a:graphicFrameLocks noGrp="1"/>
          </p:cNvGraphicFramePr>
          <p:nvPr/>
        </p:nvGraphicFramePr>
        <p:xfrm>
          <a:off x="1005205" y="2073275"/>
          <a:ext cx="18413730" cy="9157335"/>
        </p:xfrm>
        <a:graphic>
          <a:graphicData uri="http://schemas.openxmlformats.org/drawingml/2006/table">
            <a:tbl>
              <a:tblPr>
                <a:tableStyleId>{5C22544A-7EE6-4342-B048-85BDC9FD1C3A}</a:tableStyleId>
              </a:tblPr>
              <a:tblGrid>
                <a:gridCol w="2588260"/>
                <a:gridCol w="15825470"/>
              </a:tblGrid>
              <a:tr h="1746250">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Unit tests: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微软雅黑" panose="020B0503020204020204" pitchFamily="34" charset="-122"/>
                          <a:ea typeface="微软雅黑" panose="020B0503020204020204" pitchFamily="34" charset="-122"/>
                        </a:rPr>
                        <a:t>XCTest</a:t>
                      </a:r>
                      <a:r>
                        <a:rPr lang="en-GB" sz="2800" u="none" strike="noStrike" dirty="0">
                          <a:effectLst/>
                          <a:latin typeface="微软雅黑" panose="020B0503020204020204" pitchFamily="34" charset="-122"/>
                          <a:ea typeface="微软雅黑" panose="020B0503020204020204" pitchFamily="34" charset="-122"/>
                        </a:rPr>
                        <a:t> [11], JUnit [12], or </a:t>
                      </a:r>
                      <a:r>
                        <a:rPr lang="en-GB" sz="2800" u="none" strike="noStrike" dirty="0" err="1">
                          <a:effectLst/>
                          <a:latin typeface="微软雅黑" panose="020B0503020204020204" pitchFamily="34" charset="-122"/>
                          <a:ea typeface="微软雅黑" panose="020B0503020204020204" pitchFamily="34" charset="-122"/>
                        </a:rPr>
                        <a:t>Robolectric</a:t>
                      </a:r>
                      <a:r>
                        <a:rPr lang="en-GB" sz="2800" u="none" strike="noStrike" dirty="0">
                          <a:effectLst/>
                          <a:latin typeface="微软雅黑" panose="020B0503020204020204" pitchFamily="34" charset="-122"/>
                          <a:ea typeface="微软雅黑"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1289685">
                <a:tc>
                  <a:txBody>
                    <a:bodyPr/>
                    <a:lstStyle/>
                    <a:p>
                      <a:pPr algn="l" fontAlgn="ctr"/>
                      <a:r>
                        <a:rPr lang="en-GB" sz="2800" u="none" strike="noStrike">
                          <a:effectLst/>
                          <a:latin typeface="微软雅黑" panose="020B0503020204020204" pitchFamily="34" charset="-122"/>
                          <a:ea typeface="微软雅黑" panose="020B0503020204020204" pitchFamily="34" charset="-122"/>
                        </a:rPr>
                        <a:t>Static analysis: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608965">
                <a:tc>
                  <a:txBody>
                    <a:bodyPr/>
                    <a:lstStyle/>
                    <a:p>
                      <a:pPr algn="l" fontAlgn="ctr"/>
                      <a:r>
                        <a:rPr lang="en-GB" sz="2800" u="none" strike="noStrike">
                          <a:effectLst/>
                          <a:latin typeface="微软雅黑" panose="020B0503020204020204" pitchFamily="34" charset="-122"/>
                          <a:ea typeface="微软雅黑" panose="020B0503020204020204" pitchFamily="34" charset="-122"/>
                        </a:rPr>
                        <a:t>Build tests: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tests determine whether the code builds properly.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62965">
                <a:tc>
                  <a:txBody>
                    <a:bodyPr/>
                    <a:lstStyle/>
                    <a:p>
                      <a:pPr algn="l" fontAlgn="ctr"/>
                      <a:r>
                        <a:rPr lang="en-GB" sz="2800" u="none" strike="noStrike">
                          <a:effectLst/>
                          <a:latin typeface="微软雅黑" panose="020B0503020204020204" pitchFamily="34" charset="-122"/>
                          <a:ea typeface="微软雅黑" panose="020B0503020204020204" pitchFamily="34" charset="-122"/>
                        </a:rPr>
                        <a:t>Snapshot tests: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15210">
                <a:tc>
                  <a:txBody>
                    <a:bodyPr/>
                    <a:lstStyle/>
                    <a:p>
                      <a:pPr algn="l" fontAlgn="ctr"/>
                      <a:r>
                        <a:rPr lang="en-GB" sz="2800" u="none" strike="noStrike">
                          <a:effectLst/>
                          <a:latin typeface="微软雅黑" panose="020B0503020204020204" pitchFamily="34" charset="-122"/>
                          <a:ea typeface="微软雅黑" panose="020B0503020204020204" pitchFamily="34" charset="-122"/>
                        </a:rPr>
                        <a:t>Integration tests: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standard (</a:t>
                      </a:r>
                      <a:r>
                        <a:rPr lang="en-GB" sz="2800" u="none" strike="noStrike" dirty="0" err="1">
                          <a:effectLst/>
                          <a:latin typeface="微软雅黑" panose="020B0503020204020204" pitchFamily="34" charset="-122"/>
                          <a:ea typeface="微软雅黑" panose="020B0503020204020204" pitchFamily="34" charset="-122"/>
                        </a:rPr>
                        <a:t>blackbox</a:t>
                      </a:r>
                      <a:r>
                        <a:rPr lang="en-GB" sz="2800" u="none" strike="noStrike" dirty="0">
                          <a:effectLst/>
                          <a:latin typeface="微软雅黑" panose="020B0503020204020204" pitchFamily="34" charset="-122"/>
                          <a:ea typeface="微软雅黑"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62965">
                <a:tc>
                  <a:txBody>
                    <a:bodyPr/>
                    <a:lstStyle/>
                    <a:p>
                      <a:pPr algn="l" fontAlgn="ctr"/>
                      <a:r>
                        <a:rPr lang="en-GB" sz="2800" u="none" strike="noStrike">
                          <a:effectLst/>
                          <a:latin typeface="微软雅黑" panose="020B0503020204020204" pitchFamily="34" charset="-122"/>
                          <a:ea typeface="微软雅黑" panose="020B0503020204020204" pitchFamily="34" charset="-122"/>
                        </a:rPr>
                        <a:t>Performance tests: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tests run at the mobile lab to triage performance and resource usage regressions as described above.</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608330">
                <a:tc>
                  <a:txBody>
                    <a:bodyPr/>
                    <a:lstStyle/>
                    <a:p>
                      <a:pPr algn="l" fontAlgn="ctr"/>
                      <a:r>
                        <a:rPr lang="en-GB" sz="2800" u="none" strike="noStrike">
                          <a:effectLst/>
                          <a:latin typeface="微软雅黑" panose="020B0503020204020204" pitchFamily="34" charset="-122"/>
                          <a:ea typeface="微软雅黑" panose="020B0503020204020204" pitchFamily="34" charset="-122"/>
                        </a:rPr>
                        <a:t>Capacity tests: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tests verify that the app does not exceed various specified capacity limits.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62965">
                <a:tc>
                  <a:txBody>
                    <a:bodyPr/>
                    <a:lstStyle/>
                    <a:p>
                      <a:pPr algn="l" fontAlgn="ctr"/>
                      <a:r>
                        <a:rPr lang="en-GB" sz="2800" u="none" strike="noStrike">
                          <a:effectLst/>
                          <a:latin typeface="微软雅黑" panose="020B0503020204020204" pitchFamily="34" charset="-122"/>
                          <a:ea typeface="微软雅黑" panose="020B0503020204020204" pitchFamily="34" charset="-122"/>
                        </a:rPr>
                        <a:t>Conformance tests: </a:t>
                      </a:r>
                      <a:endParaRPr lang="en-GB" sz="2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GB" sz="2800" u="none" strike="noStrike" dirty="0">
                          <a:effectLst/>
                          <a:latin typeface="微软雅黑" panose="020B0503020204020204" pitchFamily="34" charset="-122"/>
                          <a:ea typeface="微软雅黑" panose="020B0503020204020204" pitchFamily="34" charset="-122"/>
                        </a:rPr>
                        <a:t>These tests verify that the app conforms to various requirements.  </a:t>
                      </a:r>
                      <a:endParaRPr lang="en-GB"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a:t>
            </a:r>
            <a:r>
              <a:rPr lang="zh-CN" altLang="en-US" sz="6000" dirty="0"/>
              <a:t>阶段</a:t>
            </a:r>
            <a:endParaRPr lang="en-GB" altLang="zh-CN" sz="6000" dirty="0"/>
          </a:p>
        </p:txBody>
      </p:sp>
      <p:sp>
        <p:nvSpPr>
          <p:cNvPr id="3" name="矩形 2"/>
          <p:cNvSpPr/>
          <p:nvPr/>
        </p:nvSpPr>
        <p:spPr>
          <a:xfrm>
            <a:off x="1289050" y="3216275"/>
            <a:ext cx="17526000" cy="8185785"/>
          </a:xfrm>
          <a:prstGeom prst="rect">
            <a:avLst/>
          </a:prstGeom>
        </p:spPr>
        <p:txBody>
          <a:bodyPr wrap="square">
            <a:spAutoFit/>
          </a:bodyPr>
          <a:lstStyle/>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Pre-Push Testing      </a:t>
            </a:r>
            <a:r>
              <a:rPr lang="zh-CN" altLang="en-GB" sz="4000" dirty="0">
                <a:solidFill>
                  <a:schemeClr val="bg1"/>
                </a:solidFill>
                <a:latin typeface="微软雅黑" panose="020B0503020204020204" pitchFamily="34" charset="-122"/>
                <a:ea typeface="微软雅黑" panose="020B0503020204020204" pitchFamily="34" charset="-122"/>
              </a:rPr>
              <a:t>预测试环境</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 </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On Push       </a:t>
            </a:r>
            <a:r>
              <a:rPr lang="en-US" altLang="en-GB" sz="4000" dirty="0">
                <a:solidFill>
                  <a:schemeClr val="bg1"/>
                </a:solidFill>
                <a:latin typeface="微软雅黑" panose="020B0503020204020204" pitchFamily="34" charset="-122"/>
                <a:ea typeface="微软雅黑" panose="020B0503020204020204" pitchFamily="34" charset="-122"/>
              </a:rPr>
              <a:t>		  </a:t>
            </a:r>
            <a:r>
              <a:rPr lang="zh-CN" altLang="en-GB" sz="4000" dirty="0">
                <a:solidFill>
                  <a:schemeClr val="bg1"/>
                </a:solidFill>
                <a:latin typeface="微软雅黑" panose="020B0503020204020204" pitchFamily="34" charset="-122"/>
                <a:ea typeface="微软雅黑" panose="020B0503020204020204" pitchFamily="34" charset="-122"/>
              </a:rPr>
              <a:t>推送到主干</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Continuous testing on Master and Release branch.  </a:t>
            </a:r>
            <a:r>
              <a:rPr lang="zh-CN" altLang="en-GB" sz="4000" dirty="0">
                <a:solidFill>
                  <a:schemeClr val="bg1"/>
                </a:solidFill>
                <a:latin typeface="微软雅黑" panose="020B0503020204020204" pitchFamily="34" charset="-122"/>
                <a:ea typeface="微软雅黑" panose="020B0503020204020204" pitchFamily="34" charset="-122"/>
              </a:rPr>
              <a:t>在主干和分支测试</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 </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Manual testing     </a:t>
            </a:r>
            <a:r>
              <a:rPr lang="en-US" altLang="en-GB" sz="4000" dirty="0">
                <a:solidFill>
                  <a:schemeClr val="bg1"/>
                </a:solidFill>
                <a:latin typeface="微软雅黑" panose="020B0503020204020204" pitchFamily="34" charset="-122"/>
                <a:ea typeface="微软雅黑" panose="020B0503020204020204" pitchFamily="34" charset="-122"/>
              </a:rPr>
              <a:t>	 </a:t>
            </a:r>
            <a:r>
              <a:rPr lang="zh-CN" altLang="en-GB" sz="4000" dirty="0">
                <a:solidFill>
                  <a:schemeClr val="bg1"/>
                </a:solidFill>
                <a:latin typeface="微软雅黑" panose="020B0503020204020204" pitchFamily="34" charset="-122"/>
                <a:ea typeface="微软雅黑" panose="020B0503020204020204" pitchFamily="34" charset="-122"/>
              </a:rPr>
              <a:t>手动测试</a:t>
            </a:r>
            <a:r>
              <a:rPr lang="en-GB" altLang="zh-CN" sz="4000" dirty="0">
                <a:solidFill>
                  <a:schemeClr val="bg1"/>
                </a:solidFill>
                <a:latin typeface="微软雅黑" panose="020B0503020204020204" pitchFamily="34" charset="-122"/>
                <a:ea typeface="微软雅黑" panose="020B0503020204020204" pitchFamily="34" charset="-122"/>
              </a:rPr>
              <a:t> </a:t>
            </a: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4000" dirty="0">
              <a:solidFill>
                <a:schemeClr val="bg1"/>
              </a:solidFill>
              <a:latin typeface="微软雅黑" panose="020B0503020204020204" pitchFamily="34" charset="-122"/>
              <a:ea typeface="微软雅黑" panose="020B0503020204020204" pitchFamily="34" charset="-122"/>
            </a:endParaRPr>
          </a:p>
          <a:p>
            <a:pPr lvl="8"/>
            <a:endParaRPr lang="zh-CN" altLang="en-GB" sz="4000" b="1" dirty="0">
              <a:solidFill>
                <a:schemeClr val="accent6">
                  <a:lumMod val="75000"/>
                </a:schemeClr>
              </a:solidFill>
              <a:latin typeface="微软雅黑" panose="020B0503020204020204" pitchFamily="34" charset="-122"/>
              <a:ea typeface="微软雅黑" panose="020B0503020204020204" pitchFamily="34" charset="-122"/>
            </a:endParaRPr>
          </a:p>
          <a:p>
            <a:pPr lvl="8"/>
            <a:r>
              <a:rPr lang="zh-CN" altLang="en-GB" sz="7200" b="1" dirty="0">
                <a:solidFill>
                  <a:schemeClr val="accent6">
                    <a:lumMod val="75000"/>
                  </a:schemeClr>
                </a:solidFill>
                <a:latin typeface="微软雅黑" panose="020B0503020204020204" pitchFamily="34" charset="-122"/>
                <a:ea typeface="微软雅黑" panose="020B0503020204020204" pitchFamily="34" charset="-122"/>
              </a:rPr>
              <a:t>时刻在测试中 </a:t>
            </a:r>
            <a:r>
              <a:rPr lang="en-US" altLang="zh-CN" sz="7200" b="1" dirty="0">
                <a:solidFill>
                  <a:schemeClr val="accent6">
                    <a:lumMod val="75000"/>
                  </a:schemeClr>
                </a:solidFill>
                <a:latin typeface="微软雅黑" panose="020B0503020204020204" pitchFamily="34" charset="-122"/>
                <a:ea typeface="微软雅黑" panose="020B0503020204020204" pitchFamily="34" charset="-122"/>
              </a:rPr>
              <a:t>... ...</a:t>
            </a:r>
            <a:endParaRPr lang="en-GB" altLang="zh-CN" sz="4000" b="1" dirty="0">
              <a:solidFill>
                <a:schemeClr val="accent6">
                  <a:lumMod val="75000"/>
                </a:schemeClr>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五：</a:t>
            </a:r>
            <a:r>
              <a:rPr lang="zh-CN" altLang="en-GB" sz="6000" dirty="0"/>
              <a:t>分析</a:t>
            </a:r>
            <a:endParaRPr lang="zh-CN" altLang="en-GB"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Developer Productivity   </a:t>
            </a:r>
            <a:r>
              <a:rPr lang="zh-CN" altLang="en-GB" sz="4000" dirty="0">
                <a:solidFill>
                  <a:schemeClr val="bg1"/>
                </a:solidFill>
                <a:latin typeface="微软雅黑" panose="020B0503020204020204" pitchFamily="34" charset="-122"/>
                <a:ea typeface="微软雅黑" panose="020B0503020204020204" pitchFamily="34" charset="-122"/>
              </a:rPr>
              <a:t>开发效率</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Quality    </a:t>
            </a:r>
            <a:r>
              <a:rPr lang="zh-CN" altLang="en-GB" sz="4000" dirty="0">
                <a:solidFill>
                  <a:schemeClr val="bg1"/>
                </a:solidFill>
                <a:latin typeface="微软雅黑" panose="020B0503020204020204" pitchFamily="34" charset="-122"/>
                <a:ea typeface="微软雅黑" panose="020B0503020204020204" pitchFamily="34" charset="-122"/>
              </a:rPr>
              <a:t>交付质量</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Deadline Effects  </a:t>
            </a:r>
            <a:r>
              <a:rPr lang="zh-CN" altLang="en-GB" sz="4000" dirty="0">
                <a:solidFill>
                  <a:schemeClr val="bg1"/>
                </a:solidFill>
                <a:latin typeface="微软雅黑" panose="020B0503020204020204" pitchFamily="34" charset="-122"/>
                <a:ea typeface="微软雅黑" panose="020B0503020204020204" pitchFamily="34" charset="-122"/>
              </a:rPr>
              <a:t>交付时间评估影响</a:t>
            </a:r>
            <a:endParaRPr lang="zh-CN" altLang="en-GB"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GB" altLang="zh-CN" sz="4000" dirty="0">
                <a:solidFill>
                  <a:schemeClr val="bg1"/>
                </a:solidFill>
                <a:latin typeface="微软雅黑" panose="020B0503020204020204" pitchFamily="34" charset="-122"/>
                <a:ea typeface="微软雅黑" panose="020B0503020204020204" pitchFamily="34" charset="-122"/>
              </a:rPr>
              <a:t>Factors Affecting Software Quality  </a:t>
            </a:r>
            <a:r>
              <a:rPr lang="zh-CN" altLang="en-GB" sz="4000" dirty="0">
                <a:solidFill>
                  <a:schemeClr val="bg1"/>
                </a:solidFill>
                <a:latin typeface="微软雅黑" panose="020B0503020204020204" pitchFamily="34" charset="-122"/>
                <a:ea typeface="微软雅黑" panose="020B0503020204020204" pitchFamily="34" charset="-122"/>
              </a:rPr>
              <a:t>影响软件质量的因素</a:t>
            </a:r>
            <a:r>
              <a:rPr lang="en-GB" altLang="zh-CN" sz="4000" dirty="0">
                <a:solidFill>
                  <a:schemeClr val="bg1"/>
                </a:solidFill>
                <a:latin typeface="微软雅黑" panose="020B0503020204020204" pitchFamily="34" charset="-122"/>
                <a:ea typeface="微软雅黑" panose="020B0503020204020204" pitchFamily="34" charset="-122"/>
              </a:rPr>
              <a:t> </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r>
              <a:rPr lang="en-GB" altLang="zh-CN" sz="4000" dirty="0">
                <a:solidFill>
                  <a:schemeClr val="bg1"/>
                </a:solidFill>
                <a:latin typeface="微软雅黑" panose="020B0503020204020204" pitchFamily="34" charset="-122"/>
                <a:ea typeface="微软雅黑" panose="020B0503020204020204" pitchFamily="34" charset="-122"/>
              </a:rPr>
              <a:t> </a:t>
            </a: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GB" altLang="zh-CN" sz="4000" dirty="0">
              <a:solidFill>
                <a:schemeClr val="bg1"/>
              </a:solidFill>
              <a:latin typeface="微软雅黑" panose="020B0503020204020204" pitchFamily="34" charset="-122"/>
              <a:ea typeface="微软雅黑" panose="020B0503020204020204" pitchFamily="34" charset="-122"/>
            </a:endParaRPr>
          </a:p>
          <a:p>
            <a:endParaRPr lang="en-GB" altLang="zh-CN"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报表</a:t>
            </a:r>
            <a:endParaRPr lang="zh-CN" altLang="en-GB" sz="6000" dirty="0"/>
          </a:p>
        </p:txBody>
      </p:sp>
      <p:pic>
        <p:nvPicPr>
          <p:cNvPr id="6" name="图片 5"/>
          <p:cNvPicPr>
            <a:picLocks noChangeAspect="1"/>
          </p:cNvPicPr>
          <p:nvPr/>
        </p:nvPicPr>
        <p:blipFill>
          <a:blip r:embed="rId1"/>
          <a:stretch>
            <a:fillRect/>
          </a:stretch>
        </p:blipFill>
        <p:spPr>
          <a:xfrm>
            <a:off x="680950" y="2225675"/>
            <a:ext cx="6011286" cy="3831193"/>
          </a:xfrm>
          <a:prstGeom prst="rect">
            <a:avLst/>
          </a:prstGeom>
        </p:spPr>
      </p:pic>
      <p:pic>
        <p:nvPicPr>
          <p:cNvPr id="3" name="图片 2"/>
          <p:cNvPicPr>
            <a:picLocks noChangeAspect="1"/>
          </p:cNvPicPr>
          <p:nvPr/>
        </p:nvPicPr>
        <p:blipFill>
          <a:blip r:embed="rId2"/>
          <a:stretch>
            <a:fillRect/>
          </a:stretch>
        </p:blipFill>
        <p:spPr>
          <a:xfrm>
            <a:off x="6712780" y="4173857"/>
            <a:ext cx="7550150" cy="5164195"/>
          </a:xfrm>
          <a:prstGeom prst="rect">
            <a:avLst/>
          </a:prstGeom>
        </p:spPr>
      </p:pic>
      <p:pic>
        <p:nvPicPr>
          <p:cNvPr id="7" name="图片 6"/>
          <p:cNvPicPr>
            <a:picLocks noChangeAspect="1"/>
          </p:cNvPicPr>
          <p:nvPr/>
        </p:nvPicPr>
        <p:blipFill>
          <a:blip r:embed="rId3"/>
          <a:stretch>
            <a:fillRect/>
          </a:stretch>
        </p:blipFill>
        <p:spPr>
          <a:xfrm>
            <a:off x="13411864" y="358539"/>
            <a:ext cx="6192887" cy="38311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547" y="667874"/>
            <a:ext cx="18093690" cy="923330"/>
          </a:xfrm>
        </p:spPr>
        <p:txBody>
          <a:bodyPr wrap="square" lIns="0" tIns="0" rIns="0" bIns="0">
            <a:spAutoFit/>
          </a:bodyPr>
          <a:lstStyle/>
          <a:p>
            <a:r>
              <a:rPr lang="en-US" altLang="zh-CN" sz="6000" dirty="0"/>
              <a:t>Facebook——</a:t>
            </a:r>
            <a:r>
              <a:rPr lang="zh-CN" altLang="en-US" sz="6000" dirty="0"/>
              <a:t>社交帝国</a:t>
            </a:r>
            <a:endParaRPr lang="en-US" altLang="zh-CN" sz="6000" dirty="0"/>
          </a:p>
        </p:txBody>
      </p:sp>
      <p:sp>
        <p:nvSpPr>
          <p:cNvPr id="3" name="文本占位符 2"/>
          <p:cNvSpPr>
            <a:spLocks noGrp="1"/>
          </p:cNvSpPr>
          <p:nvPr>
            <p:ph type="body" idx="1"/>
          </p:nvPr>
        </p:nvSpPr>
        <p:spPr>
          <a:xfrm>
            <a:off x="1289050" y="3872350"/>
            <a:ext cx="7162800" cy="5431230"/>
          </a:xfrm>
        </p:spPr>
        <p:txBody>
          <a:bodyPr/>
          <a:lstStyle/>
          <a:p>
            <a:pPr algn="ctr">
              <a:lnSpc>
                <a:spcPct val="150000"/>
              </a:lnSpc>
            </a:pPr>
            <a:r>
              <a:rPr lang="zh-CN" altLang="en-US" sz="4000" dirty="0"/>
              <a:t>根据</a:t>
            </a:r>
            <a:r>
              <a:rPr lang="en-US" altLang="zh-CN" sz="4000" dirty="0"/>
              <a:t>2018</a:t>
            </a:r>
            <a:r>
              <a:rPr lang="zh-CN" altLang="en-US" sz="4000" dirty="0"/>
              <a:t>年</a:t>
            </a:r>
            <a:r>
              <a:rPr lang="en-US" altLang="zh-CN" sz="4000" dirty="0"/>
              <a:t>Facebook</a:t>
            </a:r>
            <a:r>
              <a:rPr lang="zh-CN" altLang="en-US" sz="4000" dirty="0"/>
              <a:t>数据表明，</a:t>
            </a:r>
            <a:r>
              <a:rPr lang="en-US" altLang="zh-CN" sz="4000" dirty="0"/>
              <a:t>Facebook</a:t>
            </a:r>
            <a:r>
              <a:rPr lang="zh-CN" altLang="en-US" sz="4000" dirty="0"/>
              <a:t>拥有全球</a:t>
            </a:r>
            <a:r>
              <a:rPr lang="en-US" altLang="zh-CN" sz="4000" dirty="0"/>
              <a:t>60.6%</a:t>
            </a:r>
            <a:r>
              <a:rPr lang="zh-CN" altLang="en-US" sz="4000" dirty="0"/>
              <a:t>互联网用户，是全球领先的社交平台。自创建以来，</a:t>
            </a:r>
            <a:r>
              <a:rPr lang="en-US" altLang="zh-CN" sz="4000" dirty="0"/>
              <a:t>Facebook</a:t>
            </a:r>
            <a:r>
              <a:rPr lang="zh-CN" altLang="en-US" sz="4000" dirty="0"/>
              <a:t>一直统治着社交媒体世界，似乎没有什么能阻止这个社交巨头的发展。</a:t>
            </a:r>
            <a:endParaRPr lang="zh-CN" altLang="en-US" sz="4000" b="1" dirty="0"/>
          </a:p>
        </p:txBody>
      </p:sp>
      <p:pic>
        <p:nvPicPr>
          <p:cNvPr id="5" name="图片 4"/>
          <p:cNvPicPr>
            <a:picLocks noChangeAspect="1"/>
          </p:cNvPicPr>
          <p:nvPr/>
        </p:nvPicPr>
        <p:blipFill>
          <a:blip r:embed="rId1"/>
          <a:stretch>
            <a:fillRect/>
          </a:stretch>
        </p:blipFill>
        <p:spPr>
          <a:xfrm>
            <a:off x="9183437" y="3152655"/>
            <a:ext cx="10305933" cy="6870621"/>
          </a:xfrm>
          <a:prstGeom prst="rect">
            <a:avLst/>
          </a:prstGeom>
        </p:spPr>
      </p:pic>
      <p:sp>
        <p:nvSpPr>
          <p:cNvPr id="7" name="文本框 6"/>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a:t>
            </a:r>
            <a:r>
              <a:rPr lang="en-US" altLang="zh-CN" dirty="0">
                <a:hlinkClick r:id="rId2"/>
              </a:rPr>
              <a:t>https://www.cifnews.com/article/45537</a:t>
            </a:r>
            <a:endParaRPr lang="zh-CN" altLang="en-US" dirty="0"/>
          </a:p>
        </p:txBody>
      </p:sp>
      <p:sp>
        <p:nvSpPr>
          <p:cNvPr id="9" name="矩形 8"/>
          <p:cNvSpPr/>
          <p:nvPr/>
        </p:nvSpPr>
        <p:spPr>
          <a:xfrm>
            <a:off x="1060450" y="1911540"/>
            <a:ext cx="16611600" cy="707886"/>
          </a:xfrm>
          <a:prstGeom prst="rect">
            <a:avLst/>
          </a:prstGeom>
        </p:spPr>
        <p:txBody>
          <a:bodyPr wrap="square">
            <a:spAutoFit/>
          </a:bodyPr>
          <a:lstStyle/>
          <a:p>
            <a:r>
              <a:rPr lang="zh-CN" altLang="en-US" sz="3600" dirty="0">
                <a:solidFill>
                  <a:srgbClr val="FFC000"/>
                </a:solidFill>
                <a:latin typeface="微软雅黑" panose="020B0503020204020204" pitchFamily="34" charset="-122"/>
                <a:ea typeface="微软雅黑" panose="020B0503020204020204" pitchFamily="34" charset="-122"/>
              </a:rPr>
              <a:t>对于很多人来说，</a:t>
            </a:r>
            <a:r>
              <a:rPr lang="en-US" altLang="zh-CN" sz="4000" dirty="0">
                <a:solidFill>
                  <a:srgbClr val="FFC000"/>
                </a:solidFill>
                <a:latin typeface="微软雅黑" panose="020B0503020204020204" pitchFamily="34" charset="-122"/>
                <a:ea typeface="微软雅黑" panose="020B0503020204020204" pitchFamily="34" charset="-122"/>
              </a:rPr>
              <a:t>Facebook</a:t>
            </a:r>
            <a:r>
              <a:rPr lang="zh-CN" altLang="en-US" sz="3600" dirty="0">
                <a:solidFill>
                  <a:srgbClr val="FFC000"/>
                </a:solidFill>
                <a:latin typeface="微软雅黑" panose="020B0503020204020204" pitchFamily="34" charset="-122"/>
                <a:ea typeface="微软雅黑" panose="020B0503020204020204" pitchFamily="34" charset="-122"/>
              </a:rPr>
              <a:t>不仅仅是一个社交媒体平台，还是一种生活方式</a:t>
            </a:r>
            <a:endParaRPr lang="zh-CN" altLang="en-US" sz="3600"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总结：</a:t>
            </a:r>
            <a:endParaRPr lang="zh-CN" altLang="en-US" sz="6000" dirty="0"/>
          </a:p>
        </p:txBody>
      </p:sp>
      <p:sp>
        <p:nvSpPr>
          <p:cNvPr id="3" name="文本占位符 2"/>
          <p:cNvSpPr>
            <a:spLocks noGrp="1"/>
          </p:cNvSpPr>
          <p:nvPr>
            <p:ph type="body" idx="1"/>
          </p:nvPr>
        </p:nvSpPr>
        <p:spPr>
          <a:xfrm>
            <a:off x="1974850" y="2759075"/>
            <a:ext cx="16687800" cy="7617460"/>
          </a:xfrm>
        </p:spPr>
        <p:txBody>
          <a:bodyPr/>
          <a:lstStyle/>
          <a:p>
            <a:pPr indent="457200" algn="l">
              <a:lnSpc>
                <a:spcPct val="150000"/>
              </a:lnSpc>
            </a:pPr>
            <a:r>
              <a:rPr lang="en-US" altLang="zh-CN" sz="4400" dirty="0"/>
              <a:t>Facebook</a:t>
            </a:r>
            <a:r>
              <a:rPr lang="zh-CN" altLang="en-US" sz="4400" dirty="0"/>
              <a:t>并没有明确提及敏捷、精益、看板、</a:t>
            </a:r>
            <a:r>
              <a:rPr lang="en-US" altLang="zh-CN" sz="4400" dirty="0"/>
              <a:t> Dev</a:t>
            </a:r>
            <a:r>
              <a:rPr lang="en-US" altLang="en-US" sz="4400" dirty="0"/>
              <a:t>O</a:t>
            </a:r>
            <a:r>
              <a:rPr lang="en-US" altLang="zh-CN" sz="4400" dirty="0"/>
              <a:t>ps</a:t>
            </a:r>
            <a:r>
              <a:rPr lang="zh-CN" altLang="en-US" sz="4400" dirty="0"/>
              <a:t>等这些方法论，或者没有严格地去使用</a:t>
            </a:r>
            <a:r>
              <a:rPr lang="en-US" altLang="zh-CN" sz="4400" dirty="0"/>
              <a:t>Scrum</a:t>
            </a:r>
            <a:r>
              <a:rPr lang="zh-CN" altLang="en-US" sz="4400" dirty="0"/>
              <a:t>框架，但在开发流程中却实实在在的应用了这些方法论的精髓</a:t>
            </a:r>
            <a:r>
              <a:rPr lang="zh-CN" altLang="en-US" sz="4400" dirty="0">
                <a:solidFill>
                  <a:srgbClr val="FFC000"/>
                </a:solidFill>
              </a:rPr>
              <a:t>（如很早引入了</a:t>
            </a:r>
            <a:r>
              <a:rPr lang="en-US" altLang="zh-CN" sz="4400" dirty="0">
                <a:solidFill>
                  <a:srgbClr val="FFC000"/>
                </a:solidFill>
              </a:rPr>
              <a:t>A/B</a:t>
            </a:r>
            <a:r>
              <a:rPr lang="zh-CN" altLang="en-US" sz="4400" dirty="0">
                <a:solidFill>
                  <a:srgbClr val="FFC000"/>
                </a:solidFill>
              </a:rPr>
              <a:t>测试，灰度发布、每周定时全量代码部署等实践），</a:t>
            </a:r>
            <a:r>
              <a:rPr lang="zh-CN" altLang="en-US" sz="4400" dirty="0"/>
              <a:t>并且更注重研发效能。</a:t>
            </a:r>
            <a:endParaRPr lang="zh-CN" altLang="en-US" sz="4400" dirty="0"/>
          </a:p>
          <a:p>
            <a:pPr indent="457200" algn="l">
              <a:lnSpc>
                <a:spcPct val="150000"/>
              </a:lnSpc>
            </a:pPr>
            <a:endParaRPr lang="zh-CN" altLang="en-US" sz="4400" dirty="0"/>
          </a:p>
          <a:p>
            <a:pPr indent="457200" algn="l">
              <a:lnSpc>
                <a:spcPct val="150000"/>
              </a:lnSpc>
            </a:pPr>
            <a:r>
              <a:rPr lang="zh-CN" altLang="en-US" sz="4400" dirty="0"/>
              <a:t>本地化借鉴思考：</a:t>
            </a:r>
            <a:endParaRPr lang="zh-CN" altLang="en-US" sz="4400" dirty="0"/>
          </a:p>
          <a:p>
            <a:pPr indent="457200" algn="l">
              <a:lnSpc>
                <a:spcPct val="150000"/>
              </a:lnSpc>
            </a:pPr>
            <a:r>
              <a:rPr lang="en-US" altLang="zh-CN" sz="4400" dirty="0"/>
              <a:t>				         </a:t>
            </a:r>
            <a:r>
              <a:rPr lang="zh-CN" altLang="en-US" sz="6600" b="1" dirty="0">
                <a:solidFill>
                  <a:srgbClr val="FFC000"/>
                </a:solidFill>
              </a:rPr>
              <a:t>让我们在做一点</a:t>
            </a:r>
            <a:endParaRPr lang="zh-CN" altLang="en-US" sz="6600" b="1" dirty="0">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的用户有多少？</a:t>
            </a:r>
            <a:endParaRPr lang="zh-CN" altLang="en-US" sz="6000" dirty="0"/>
          </a:p>
        </p:txBody>
      </p:sp>
      <p:sp>
        <p:nvSpPr>
          <p:cNvPr id="3" name="文本占位符 2"/>
          <p:cNvSpPr>
            <a:spLocks noGrp="1"/>
          </p:cNvSpPr>
          <p:nvPr>
            <p:ph type="body" idx="1"/>
          </p:nvPr>
        </p:nvSpPr>
        <p:spPr>
          <a:xfrm>
            <a:off x="12642850" y="2405557"/>
            <a:ext cx="6837045" cy="7744917"/>
          </a:xfrm>
        </p:spPr>
        <p:txBody>
          <a:bodyPr/>
          <a:lstStyle/>
          <a:p>
            <a:pPr>
              <a:lnSpc>
                <a:spcPct val="150000"/>
              </a:lnSpc>
            </a:pPr>
            <a:r>
              <a:rPr lang="en-US" altLang="zh-CN" sz="4000" dirty="0"/>
              <a:t>Facebook</a:t>
            </a:r>
            <a:r>
              <a:rPr lang="zh-CN" altLang="en-US" sz="4000" dirty="0"/>
              <a:t>每月有</a:t>
            </a:r>
            <a:r>
              <a:rPr lang="en-US" altLang="zh-CN" sz="4000" dirty="0"/>
              <a:t>27</a:t>
            </a:r>
            <a:r>
              <a:rPr lang="zh-CN" altLang="en-US" sz="4000" dirty="0"/>
              <a:t>亿活跃用户。如果这个数字没有让你大吃一惊，每天还有</a:t>
            </a:r>
            <a:r>
              <a:rPr lang="en-US" altLang="zh-CN" sz="4000" dirty="0"/>
              <a:t>21</a:t>
            </a:r>
            <a:r>
              <a:rPr lang="zh-CN" altLang="en-US" sz="4000" dirty="0"/>
              <a:t>亿用户访问这个社交网站。这意味着用户至少访问了</a:t>
            </a:r>
            <a:r>
              <a:rPr lang="en-US" altLang="zh-CN" sz="4000" dirty="0"/>
              <a:t>Facebook</a:t>
            </a:r>
            <a:r>
              <a:rPr lang="zh-CN" altLang="en-US" sz="4000" dirty="0"/>
              <a:t>的核心产品之一，包括</a:t>
            </a:r>
            <a:r>
              <a:rPr lang="en-US" altLang="zh-CN" sz="4000" dirty="0"/>
              <a:t>Facebook</a:t>
            </a:r>
            <a:r>
              <a:rPr lang="zh-CN" altLang="en-US" sz="4000" dirty="0"/>
              <a:t>、</a:t>
            </a:r>
            <a:r>
              <a:rPr lang="en-US" altLang="zh-CN" sz="4000" dirty="0" err="1"/>
              <a:t>WhatsApp</a:t>
            </a:r>
            <a:r>
              <a:rPr lang="zh-CN" altLang="en-US" sz="4000" dirty="0"/>
              <a:t>、</a:t>
            </a:r>
            <a:r>
              <a:rPr lang="en-US" altLang="zh-CN" sz="4000" dirty="0"/>
              <a:t>Instagram</a:t>
            </a:r>
            <a:r>
              <a:rPr lang="zh-CN" altLang="en-US" sz="4000" dirty="0"/>
              <a:t>或</a:t>
            </a:r>
            <a:r>
              <a:rPr lang="en-US" altLang="zh-CN" sz="4000" dirty="0"/>
              <a:t>Messenger</a:t>
            </a:r>
            <a:r>
              <a:rPr lang="zh-CN" altLang="en-US" sz="4000" dirty="0"/>
              <a:t>。</a:t>
            </a:r>
            <a:endParaRPr lang="zh-CN" altLang="en-US" sz="4000" dirty="0"/>
          </a:p>
        </p:txBody>
      </p:sp>
      <p:pic>
        <p:nvPicPr>
          <p:cNvPr id="4" name="图片 3"/>
          <p:cNvPicPr>
            <a:picLocks noChangeAspect="1"/>
          </p:cNvPicPr>
          <p:nvPr/>
        </p:nvPicPr>
        <p:blipFill>
          <a:blip r:embed="rId1"/>
          <a:stretch>
            <a:fillRect/>
          </a:stretch>
        </p:blipFill>
        <p:spPr>
          <a:xfrm>
            <a:off x="1441450" y="2911475"/>
            <a:ext cx="10528092" cy="6553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的两个核心人物</a:t>
            </a:r>
            <a:endParaRPr lang="zh-CN" altLang="en-US" sz="6000"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endParaRPr lang="en-US" sz="3600" b="0" dirty="0">
              <a:solidFill>
                <a:schemeClr val="bg1"/>
              </a:solidFill>
              <a:latin typeface="+mn-lt"/>
            </a:endParaRP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endParaRPr lang="en-US" sz="3600" b="0" dirty="0">
              <a:solidFill>
                <a:schemeClr val="bg1"/>
              </a:solidFill>
              <a:latin typeface="+mn-lt"/>
            </a:endParaRP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10283</Words>
  <Application>WPS 演示</Application>
  <PresentationFormat>自定义</PresentationFormat>
  <Paragraphs>632</Paragraphs>
  <Slides>70</Slides>
  <Notes>68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70</vt:i4>
      </vt:variant>
    </vt:vector>
  </HeadingPairs>
  <TitlesOfParts>
    <vt:vector size="85" baseType="lpstr">
      <vt:lpstr>Arial</vt:lpstr>
      <vt:lpstr>宋体</vt:lpstr>
      <vt:lpstr>Wingdings</vt:lpstr>
      <vt:lpstr>PingFang-SC-Heavy</vt:lpstr>
      <vt:lpstr>Segoe Print</vt:lpstr>
      <vt:lpstr>微软雅黑</vt:lpstr>
      <vt:lpstr>苹方</vt:lpstr>
      <vt:lpstr>Bebas Neue</vt:lpstr>
      <vt:lpstr>Calibri</vt:lpstr>
      <vt:lpstr>Arial Unicode MS</vt:lpstr>
      <vt:lpstr>Calibri Light</vt:lpstr>
      <vt:lpstr>Verdana</vt:lpstr>
      <vt:lpstr>Tahoma</vt:lpstr>
      <vt:lpstr>Calibri</vt:lpstr>
      <vt:lpstr>Office Theme</vt:lpstr>
      <vt:lpstr>PowerPoint 演示文稿</vt:lpstr>
      <vt:lpstr>案例研究的自组织规则</vt:lpstr>
      <vt:lpstr>案例使用许可协议</vt:lpstr>
      <vt:lpstr>Agenda</vt:lpstr>
      <vt:lpstr>一、Facebook公司介绍</vt:lpstr>
      <vt:lpstr>PowerPoint 演示文稿</vt:lpstr>
      <vt:lpstr>Facebook——社交帝国</vt:lpstr>
      <vt:lpstr>Facebook的用户有多少？</vt:lpstr>
      <vt:lpstr>Facebook的两个核心人物</vt:lpstr>
      <vt:lpstr>扎克伯格的控制权—朕即国家</vt:lpstr>
      <vt:lpstr>扎克伯格的挑战—高度自律&amp;绝顶聪明</vt:lpstr>
      <vt:lpstr>Facebook大事记</vt:lpstr>
      <vt:lpstr>创业的故事</vt:lpstr>
      <vt:lpstr>如何像黑客一样创业</vt:lpstr>
      <vt:lpstr>Facebook 的业务</vt:lpstr>
      <vt:lpstr>Facebook商业模式</vt:lpstr>
      <vt:lpstr>Facebook持续增长的奥密</vt:lpstr>
      <vt:lpstr>Facebook 2019.Q3财报情况</vt:lpstr>
      <vt:lpstr>Facebook F8</vt:lpstr>
      <vt:lpstr>2016年发布的Facebook十年路标规划图</vt:lpstr>
      <vt:lpstr>Facebook成长的烦恼</vt:lpstr>
      <vt:lpstr>二、Facebook的组织文化</vt:lpstr>
      <vt:lpstr>Facebook小红书</vt:lpstr>
      <vt:lpstr>愿景</vt:lpstr>
      <vt:lpstr>Facebook理念</vt:lpstr>
      <vt:lpstr>黑客文化（HackerWay）</vt:lpstr>
      <vt:lpstr>Facebook 黑客文化</vt:lpstr>
      <vt:lpstr>Facebook 黑客文化</vt:lpstr>
      <vt:lpstr>黑客马拉松（Hackathon）</vt:lpstr>
      <vt:lpstr>新兵训练营（Bootcamp）</vt:lpstr>
      <vt:lpstr>Facebook理念</vt:lpstr>
      <vt:lpstr>Facebook理念</vt:lpstr>
      <vt:lpstr>公司5个核心价值观</vt:lpstr>
      <vt:lpstr>三、Facebook的管理/工程实践</vt:lpstr>
      <vt:lpstr> 	思考： 			 														   													FaceBook CTO：Mike Schroepfer(迈克·施罗普佛)  			如果您是我， 			这个技术团队该怎么带？ 			工作该怎么做？  			“我们公司、我们技术的核心策略，也是把人聚集在一起。”-Mike Schroepfer 							 			</vt:lpstr>
      <vt:lpstr> 				 	一  吸引顶尖人才 			技术人才的招聘严苛，渠道多样（收购的方式招募人才）   	二  开源文化 + 自由环境 			技术人才的培养和留用 			1.入职后的6周培训，几乎全面熟悉技术的环境和工作习惯 			2.自由选择，发挥所长 </vt:lpstr>
      <vt:lpstr>工程师团队文化 </vt:lpstr>
      <vt:lpstr>开发团队-三人小组</vt:lpstr>
      <vt:lpstr>PowerPoint 演示文稿</vt:lpstr>
      <vt:lpstr>全栈式工程师</vt:lpstr>
      <vt:lpstr>PowerPoint 演示文稿</vt:lpstr>
      <vt:lpstr>暗发射技术（The Dark Launching Technique ）</vt:lpstr>
      <vt:lpstr>入库前：持续开发</vt:lpstr>
      <vt:lpstr>代码审查（Code Review）</vt:lpstr>
      <vt:lpstr>入库后：持续集成、持续交付、持续部署</vt:lpstr>
      <vt:lpstr>Facebook的测试</vt:lpstr>
      <vt:lpstr>四、Facebook的DevOps之旅</vt:lpstr>
      <vt:lpstr>Facebook工具文化</vt:lpstr>
      <vt:lpstr>DevOps Tools（开发工具和开源）  </vt:lpstr>
      <vt:lpstr>开发流程 Facebook’s development process </vt:lpstr>
      <vt:lpstr>工具-Phabricator（代码开发协调工具）  代码审查、代码静态扫描，单元测试，集成测试，前后端联调   </vt:lpstr>
      <vt:lpstr>工具-Scuba(数据实时分析系统）      </vt:lpstr>
      <vt:lpstr>工具-Infer 静态分析工具</vt:lpstr>
      <vt:lpstr>工具-Deltoid 数据分析工具</vt:lpstr>
      <vt:lpstr>Facebook移动端开发实践</vt:lpstr>
      <vt:lpstr>一： 持续部署的工程实践</vt:lpstr>
      <vt:lpstr>问题</vt:lpstr>
      <vt:lpstr>二： 移动端发布周期</vt:lpstr>
      <vt:lpstr>开发活动</vt:lpstr>
      <vt:lpstr>发布工程师团队 (RelEng ) </vt:lpstr>
      <vt:lpstr>iOS 部署活动</vt:lpstr>
      <vt:lpstr>Android 部署活动</vt:lpstr>
      <vt:lpstr>三： 收集数据</vt:lpstr>
      <vt:lpstr>四：测试 </vt:lpstr>
      <vt:lpstr>测试策略</vt:lpstr>
      <vt:lpstr>测试范围</vt:lpstr>
      <vt:lpstr>测试阶段</vt:lpstr>
      <vt:lpstr>五：分析</vt:lpstr>
      <vt:lpstr>报表</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猛猛小蚂蚁</cp:lastModifiedBy>
  <cp:revision>393</cp:revision>
  <cp:lastPrinted>2019-11-20T08:23:00Z</cp:lastPrinted>
  <dcterms:created xsi:type="dcterms:W3CDTF">2019-11-20T08:23:00Z</dcterms:created>
  <dcterms:modified xsi:type="dcterms:W3CDTF">2020-07-17T06:42:24Z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